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handoutMasters/handoutMaster1.xml" ContentType="application/vnd.openxmlformats-officedocument.presentationml.handout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7" r:id="rId2"/>
    <p:sldId id="258" r:id="rId3"/>
    <p:sldId id="259" r:id="rId4"/>
    <p:sldId id="260" r:id="rId5"/>
    <p:sldId id="263" r:id="rId6"/>
    <p:sldId id="262" r:id="rId7"/>
    <p:sldId id="261" r:id="rId8"/>
    <p:sldId id="264" r:id="rId9"/>
    <p:sldId id="266" r:id="rId10"/>
    <p:sldId id="265" r:id="rId11"/>
    <p:sldId id="276" r:id="rId12"/>
    <p:sldId id="267" r:id="rId13"/>
    <p:sldId id="268" r:id="rId14"/>
    <p:sldId id="269" r:id="rId15"/>
    <p:sldId id="270" r:id="rId16"/>
    <p:sldId id="271" r:id="rId17"/>
    <p:sldId id="272" r:id="rId18"/>
    <p:sldId id="273" r:id="rId19"/>
    <p:sldId id="274" r:id="rId20"/>
    <p:sldId id="275"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20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Illness Onset at Hippety-Hop Dance</a:t>
            </a:r>
            <a:r>
              <a:rPr lang="en-US" sz="1200" baseline="0"/>
              <a:t> Festival, 03/11/2011-03/13/2011</a:t>
            </a:r>
            <a:endParaRPr lang="en-US" sz="1200"/>
          </a:p>
        </c:rich>
      </c:tx>
      <c:layout/>
      <c:overlay val="0"/>
    </c:title>
    <c:autoTitleDeleted val="0"/>
    <c:plotArea>
      <c:layout/>
      <c:barChart>
        <c:barDir val="col"/>
        <c:grouping val="clustered"/>
        <c:varyColors val="0"/>
        <c:ser>
          <c:idx val="0"/>
          <c:order val="0"/>
          <c:tx>
            <c:strRef>
              <c:f>Sheet1!$B$1</c:f>
              <c:strCache>
                <c:ptCount val="1"/>
                <c:pt idx="0">
                  <c:v>Number of Cases</c:v>
                </c:pt>
              </c:strCache>
            </c:strRef>
          </c:tx>
          <c:spPr>
            <a:ln>
              <a:solidFill>
                <a:prstClr val="black">
                  <a:alpha val="48000"/>
                </a:prstClr>
              </a:solidFill>
            </a:ln>
          </c:spPr>
          <c:invertIfNegative val="0"/>
          <c:cat>
            <c:numRef>
              <c:f>Sheet1!$D$2:$D$14</c:f>
              <c:numCache>
                <c:formatCode>h:mm</c:formatCode>
                <c:ptCount val="13"/>
                <c:pt idx="0">
                  <c:v>0.75</c:v>
                </c:pt>
                <c:pt idx="1">
                  <c:v>0.875</c:v>
                </c:pt>
                <c:pt idx="2">
                  <c:v>0</c:v>
                </c:pt>
                <c:pt idx="3">
                  <c:v>0.125</c:v>
                </c:pt>
                <c:pt idx="4">
                  <c:v>0.25</c:v>
                </c:pt>
                <c:pt idx="5">
                  <c:v>0.375</c:v>
                </c:pt>
                <c:pt idx="6">
                  <c:v>0.5</c:v>
                </c:pt>
                <c:pt idx="7">
                  <c:v>0.625</c:v>
                </c:pt>
                <c:pt idx="8">
                  <c:v>0.75</c:v>
                </c:pt>
                <c:pt idx="9">
                  <c:v>0.875</c:v>
                </c:pt>
                <c:pt idx="10">
                  <c:v>1</c:v>
                </c:pt>
                <c:pt idx="11">
                  <c:v>0.125</c:v>
                </c:pt>
                <c:pt idx="12">
                  <c:v>0.25</c:v>
                </c:pt>
              </c:numCache>
            </c:numRef>
          </c:cat>
          <c:val>
            <c:numRef>
              <c:f>Sheet1!$B$2:$B$14</c:f>
              <c:numCache>
                <c:formatCode>General</c:formatCode>
                <c:ptCount val="13"/>
                <c:pt idx="0">
                  <c:v>0</c:v>
                </c:pt>
                <c:pt idx="1">
                  <c:v>0</c:v>
                </c:pt>
                <c:pt idx="2">
                  <c:v>3</c:v>
                </c:pt>
                <c:pt idx="3">
                  <c:v>10</c:v>
                </c:pt>
                <c:pt idx="4">
                  <c:v>7</c:v>
                </c:pt>
                <c:pt idx="5">
                  <c:v>3</c:v>
                </c:pt>
                <c:pt idx="6">
                  <c:v>0</c:v>
                </c:pt>
                <c:pt idx="7">
                  <c:v>2</c:v>
                </c:pt>
                <c:pt idx="8">
                  <c:v>0</c:v>
                </c:pt>
                <c:pt idx="9">
                  <c:v>0</c:v>
                </c:pt>
                <c:pt idx="10">
                  <c:v>0</c:v>
                </c:pt>
                <c:pt idx="11">
                  <c:v>1</c:v>
                </c:pt>
                <c:pt idx="12">
                  <c:v>0</c:v>
                </c:pt>
              </c:numCache>
            </c:numRef>
          </c:val>
          <c:extLst>
            <c:ext xmlns:c16="http://schemas.microsoft.com/office/drawing/2014/chart" uri="{C3380CC4-5D6E-409C-BE32-E72D297353CC}">
              <c16:uniqueId val="{00000000-436B-4EA9-932F-CE179A00C23A}"/>
            </c:ext>
          </c:extLst>
        </c:ser>
        <c:dLbls>
          <c:showLegendKey val="0"/>
          <c:showVal val="0"/>
          <c:showCatName val="0"/>
          <c:showSerName val="0"/>
          <c:showPercent val="0"/>
          <c:showBubbleSize val="0"/>
        </c:dLbls>
        <c:gapWidth val="0"/>
        <c:axId val="228250128"/>
        <c:axId val="228250688"/>
      </c:barChart>
      <c:catAx>
        <c:axId val="228250128"/>
        <c:scaling>
          <c:orientation val="minMax"/>
        </c:scaling>
        <c:delete val="0"/>
        <c:axPos val="b"/>
        <c:title>
          <c:tx>
            <c:rich>
              <a:bodyPr/>
              <a:lstStyle/>
              <a:p>
                <a:pPr>
                  <a:defRPr/>
                </a:pPr>
                <a:r>
                  <a:rPr lang="en-US"/>
                  <a:t>Onset Time and</a:t>
                </a:r>
                <a:r>
                  <a:rPr lang="en-US" baseline="0"/>
                  <a:t> Date</a:t>
                </a:r>
                <a:endParaRPr lang="en-US"/>
              </a:p>
            </c:rich>
          </c:tx>
          <c:layout>
            <c:manualLayout>
              <c:xMode val="edge"/>
              <c:yMode val="edge"/>
              <c:x val="0.43452357477613757"/>
              <c:y val="0.9385654974946317"/>
            </c:manualLayout>
          </c:layout>
          <c:overlay val="0"/>
        </c:title>
        <c:numFmt formatCode="h:mm" sourceLinked="1"/>
        <c:majorTickMark val="out"/>
        <c:minorTickMark val="none"/>
        <c:tickLblPos val="nextTo"/>
        <c:crossAx val="228250688"/>
        <c:crosses val="autoZero"/>
        <c:auto val="1"/>
        <c:lblAlgn val="ctr"/>
        <c:lblOffset val="100"/>
        <c:noMultiLvlLbl val="0"/>
      </c:catAx>
      <c:valAx>
        <c:axId val="228250688"/>
        <c:scaling>
          <c:orientation val="minMax"/>
        </c:scaling>
        <c:delete val="0"/>
        <c:axPos val="l"/>
        <c:majorGridlines/>
        <c:title>
          <c:tx>
            <c:rich>
              <a:bodyPr rot="-5400000" vert="horz"/>
              <a:lstStyle/>
              <a:p>
                <a:pPr>
                  <a:defRPr/>
                </a:pPr>
                <a:r>
                  <a:rPr lang="en-US"/>
                  <a:t>Number of Ill People</a:t>
                </a:r>
              </a:p>
            </c:rich>
          </c:tx>
          <c:layout/>
          <c:overlay val="0"/>
        </c:title>
        <c:numFmt formatCode="General" sourceLinked="1"/>
        <c:majorTickMark val="out"/>
        <c:minorTickMark val="none"/>
        <c:tickLblPos val="nextTo"/>
        <c:crossAx val="228250128"/>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0.10806</cdr:x>
      <cdr:y>0.71212</cdr:y>
    </cdr:from>
    <cdr:to>
      <cdr:x>0.16295</cdr:x>
      <cdr:y>0.80909</cdr:y>
    </cdr:to>
    <cdr:sp macro="" textlink="">
      <cdr:nvSpPr>
        <cdr:cNvPr id="2" name="TextBox 1"/>
        <cdr:cNvSpPr txBox="1"/>
      </cdr:nvSpPr>
      <cdr:spPr>
        <a:xfrm xmlns:a="http://schemas.openxmlformats.org/drawingml/2006/main">
          <a:off x="600075" y="2238375"/>
          <a:ext cx="304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8A7D432-B745-456B-80F2-73344B0ED5DF}" type="datetimeFigureOut">
              <a:rPr lang="en-US" smtClean="0"/>
              <a:t>6/21/2017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E86AA7-5A65-4A37-AD97-66C907A1B0C7}" type="slidenum">
              <a:rPr lang="en-US" smtClean="0"/>
              <a:t>‹#›</a:t>
            </a:fld>
            <a:endParaRPr lang="en-US"/>
          </a:p>
        </p:txBody>
      </p:sp>
    </p:spTree>
    <p:extLst>
      <p:ext uri="{BB962C8B-B14F-4D97-AF65-F5344CB8AC3E}">
        <p14:creationId xmlns:p14="http://schemas.microsoft.com/office/powerpoint/2010/main" val="2970979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7BB004-9C72-42A4-95D5-29910F32AEB8}" type="datetimeFigureOut">
              <a:rPr lang="en-US" smtClean="0"/>
              <a:t>6/21/2017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FF243A-0719-4F93-95C6-EACA9D5C69B0}" type="slidenum">
              <a:rPr lang="en-US" smtClean="0"/>
              <a:t>‹#›</a:t>
            </a:fld>
            <a:endParaRPr lang="en-US"/>
          </a:p>
        </p:txBody>
      </p:sp>
    </p:spTree>
    <p:extLst>
      <p:ext uri="{BB962C8B-B14F-4D97-AF65-F5344CB8AC3E}">
        <p14:creationId xmlns:p14="http://schemas.microsoft.com/office/powerpoint/2010/main" val="687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real outbreak at El Paso County Public Health. Modified slightly</a:t>
            </a:r>
            <a:r>
              <a:rPr lang="en-US" baseline="0" dirty="0" smtClean="0"/>
              <a:t> for educational purposes. </a:t>
            </a:r>
            <a:endParaRPr lang="en-US" dirty="0"/>
          </a:p>
        </p:txBody>
      </p:sp>
      <p:sp>
        <p:nvSpPr>
          <p:cNvPr id="4" name="Slide Number Placeholder 3"/>
          <p:cNvSpPr>
            <a:spLocks noGrp="1"/>
          </p:cNvSpPr>
          <p:nvPr>
            <p:ph type="sldNum" sz="quarter" idx="10"/>
          </p:nvPr>
        </p:nvSpPr>
        <p:spPr/>
        <p:txBody>
          <a:bodyPr/>
          <a:lstStyle/>
          <a:p>
            <a:fld id="{AEFF243A-0719-4F93-95C6-EACA9D5C69B0}" type="slidenum">
              <a:rPr lang="en-US" smtClean="0"/>
              <a:t>1</a:t>
            </a:fld>
            <a:endParaRPr lang="en-US"/>
          </a:p>
        </p:txBody>
      </p:sp>
    </p:spTree>
    <p:extLst>
      <p:ext uri="{BB962C8B-B14F-4D97-AF65-F5344CB8AC3E}">
        <p14:creationId xmlns:p14="http://schemas.microsoft.com/office/powerpoint/2010/main" val="42757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read this slide</a:t>
            </a:r>
            <a:endParaRPr lang="en-US" dirty="0"/>
          </a:p>
        </p:txBody>
      </p:sp>
      <p:sp>
        <p:nvSpPr>
          <p:cNvPr id="4" name="Slide Number Placeholder 3"/>
          <p:cNvSpPr>
            <a:spLocks noGrp="1"/>
          </p:cNvSpPr>
          <p:nvPr>
            <p:ph type="sldNum" sz="quarter" idx="10"/>
          </p:nvPr>
        </p:nvSpPr>
        <p:spPr/>
        <p:txBody>
          <a:bodyPr/>
          <a:lstStyle/>
          <a:p>
            <a:fld id="{AEFF243A-0719-4F93-95C6-EACA9D5C69B0}" type="slidenum">
              <a:rPr lang="en-US" smtClean="0"/>
              <a:t>2</a:t>
            </a:fld>
            <a:endParaRPr lang="en-US"/>
          </a:p>
        </p:txBody>
      </p:sp>
    </p:spTree>
    <p:extLst>
      <p:ext uri="{BB962C8B-B14F-4D97-AF65-F5344CB8AC3E}">
        <p14:creationId xmlns:p14="http://schemas.microsoft.com/office/powerpoint/2010/main" val="45227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a:t>
            </a:r>
            <a:r>
              <a:rPr lang="en-US" baseline="0" dirty="0" smtClean="0"/>
              <a:t> report back/discussion. </a:t>
            </a:r>
            <a:endParaRPr lang="en-US" dirty="0"/>
          </a:p>
        </p:txBody>
      </p:sp>
      <p:sp>
        <p:nvSpPr>
          <p:cNvPr id="4" name="Slide Number Placeholder 3"/>
          <p:cNvSpPr>
            <a:spLocks noGrp="1"/>
          </p:cNvSpPr>
          <p:nvPr>
            <p:ph type="sldNum" sz="quarter" idx="10"/>
          </p:nvPr>
        </p:nvSpPr>
        <p:spPr/>
        <p:txBody>
          <a:bodyPr/>
          <a:lstStyle/>
          <a:p>
            <a:fld id="{AEFF243A-0719-4F93-95C6-EACA9D5C69B0}" type="slidenum">
              <a:rPr lang="en-US" smtClean="0"/>
              <a:t>4</a:t>
            </a:fld>
            <a:endParaRPr lang="en-US"/>
          </a:p>
        </p:txBody>
      </p:sp>
    </p:spTree>
    <p:extLst>
      <p:ext uri="{BB962C8B-B14F-4D97-AF65-F5344CB8AC3E}">
        <p14:creationId xmlns:p14="http://schemas.microsoft.com/office/powerpoint/2010/main" val="61370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F243A-0719-4F93-95C6-EACA9D5C69B0}" type="slidenum">
              <a:rPr lang="en-US" smtClean="0"/>
              <a:t>15</a:t>
            </a:fld>
            <a:endParaRPr lang="en-US"/>
          </a:p>
        </p:txBody>
      </p:sp>
    </p:spTree>
    <p:extLst>
      <p:ext uri="{BB962C8B-B14F-4D97-AF65-F5344CB8AC3E}">
        <p14:creationId xmlns:p14="http://schemas.microsoft.com/office/powerpoint/2010/main" val="3522489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Food safety 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8384" cy="6876288"/>
          </a:xfrm>
          <a:prstGeom prst="rect">
            <a:avLst/>
          </a:prstGeom>
        </p:spPr>
      </p:pic>
      <p:sp>
        <p:nvSpPr>
          <p:cNvPr id="8" name="Title 1"/>
          <p:cNvSpPr>
            <a:spLocks noGrp="1"/>
          </p:cNvSpPr>
          <p:nvPr>
            <p:ph type="ctrTitle"/>
          </p:nvPr>
        </p:nvSpPr>
        <p:spPr>
          <a:xfrm>
            <a:off x="685800" y="2742785"/>
            <a:ext cx="7772400" cy="1470025"/>
          </a:xfrm>
        </p:spPr>
        <p:txBody>
          <a:bodyPr/>
          <a:lstStyle>
            <a:lvl1pPr>
              <a:defRPr b="1"/>
            </a:lvl1pPr>
          </a:lstStyle>
          <a:p>
            <a:r>
              <a:rPr lang="en-US" dirty="0" smtClean="0"/>
              <a:t>Click to edit Master title style</a:t>
            </a:r>
            <a:endParaRPr lang="en-US" dirty="0"/>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4776" y="3728142"/>
            <a:ext cx="2683608" cy="2809983"/>
          </a:xfrm>
          <a:prstGeom prst="rect">
            <a:avLst/>
          </a:prstGeom>
        </p:spPr>
      </p:pic>
    </p:spTree>
    <p:extLst>
      <p:ext uri="{BB962C8B-B14F-4D97-AF65-F5344CB8AC3E}">
        <p14:creationId xmlns:p14="http://schemas.microsoft.com/office/powerpoint/2010/main" val="89224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Food safety 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53595"/>
            <a:ext cx="9144000" cy="6704405"/>
          </a:xfrm>
          <a:prstGeom prst="rect">
            <a:avLst/>
          </a:prstGeom>
        </p:spPr>
      </p:pic>
      <p:sp>
        <p:nvSpPr>
          <p:cNvPr id="8" name="Title 1"/>
          <p:cNvSpPr>
            <a:spLocks noGrp="1"/>
          </p:cNvSpPr>
          <p:nvPr>
            <p:ph type="title"/>
          </p:nvPr>
        </p:nvSpPr>
        <p:spPr>
          <a:xfrm>
            <a:off x="457200" y="614838"/>
            <a:ext cx="8479080" cy="1046011"/>
          </a:xfrm>
        </p:spPr>
        <p:txBody>
          <a:bodyPr>
            <a:normAutofit/>
          </a:bodyPr>
          <a:lstStyle>
            <a:lvl1pPr>
              <a:defRPr sz="4000" b="1"/>
            </a:lvl1pPr>
          </a:lstStyle>
          <a:p>
            <a:r>
              <a:rPr lang="en-US" dirty="0" smtClean="0"/>
              <a:t>Click to edit Master title style</a:t>
            </a:r>
            <a:endParaRPr lang="en-US" dirty="0"/>
          </a:p>
        </p:txBody>
      </p:sp>
      <p:sp>
        <p:nvSpPr>
          <p:cNvPr id="9" name="Content Placeholder 2"/>
          <p:cNvSpPr>
            <a:spLocks noGrp="1"/>
          </p:cNvSpPr>
          <p:nvPr>
            <p:ph idx="1"/>
          </p:nvPr>
        </p:nvSpPr>
        <p:spPr>
          <a:xfrm>
            <a:off x="457200" y="1660849"/>
            <a:ext cx="8479079" cy="44413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4776" y="3728142"/>
            <a:ext cx="2683608" cy="2809983"/>
          </a:xfrm>
          <a:prstGeom prst="rect">
            <a:avLst/>
          </a:prstGeom>
        </p:spPr>
      </p:pic>
    </p:spTree>
    <p:extLst>
      <p:ext uri="{BB962C8B-B14F-4D97-AF65-F5344CB8AC3E}">
        <p14:creationId xmlns:p14="http://schemas.microsoft.com/office/powerpoint/2010/main" val="1131596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FB9F3-1F9E-2249-8E9A-70B4C77C1D53}" type="datetimeFigureOut">
              <a:rPr lang="en-US" smtClean="0"/>
              <a:t>6/21/2017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64A32-9CC9-B64C-A296-7F8146114E58}" type="slidenum">
              <a:rPr lang="en-US" smtClean="0"/>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84776" y="3728142"/>
            <a:ext cx="2683608" cy="2809983"/>
          </a:xfrm>
          <a:prstGeom prst="rect">
            <a:avLst/>
          </a:prstGeom>
        </p:spPr>
      </p:pic>
    </p:spTree>
    <p:extLst>
      <p:ext uri="{BB962C8B-B14F-4D97-AF65-F5344CB8AC3E}">
        <p14:creationId xmlns:p14="http://schemas.microsoft.com/office/powerpoint/2010/main" val="121865651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Three Steps and a Hop</a:t>
            </a:r>
            <a:br>
              <a:rPr lang="en-US" dirty="0"/>
            </a:br>
            <a:r>
              <a:rPr lang="en-US" sz="4000" b="0" dirty="0"/>
              <a:t>A Foodborne Illness Outbreak Investigation </a:t>
            </a:r>
            <a:br>
              <a:rPr lang="en-US" sz="4000" b="0" dirty="0"/>
            </a:br>
            <a:r>
              <a:rPr lang="en-US" sz="4000" b="0" dirty="0"/>
              <a:t>TABLE TOP </a:t>
            </a:r>
            <a:r>
              <a:rPr lang="en-US" sz="4000" b="0" dirty="0" smtClean="0"/>
              <a:t>EXERCISE</a:t>
            </a:r>
            <a:r>
              <a:rPr lang="en-US" sz="4000" b="0" dirty="0"/>
              <a:t/>
            </a:r>
            <a:br>
              <a:rPr lang="en-US" sz="4000" b="0" dirty="0"/>
            </a:br>
            <a:endParaRPr lang="en-US" sz="4000" b="0" dirty="0"/>
          </a:p>
        </p:txBody>
      </p:sp>
      <p:sp>
        <p:nvSpPr>
          <p:cNvPr id="3" name="Subtitle 2"/>
          <p:cNvSpPr>
            <a:spLocks noGrp="1"/>
          </p:cNvSpPr>
          <p:nvPr>
            <p:ph type="subTitle" idx="1"/>
          </p:nvPr>
        </p:nvSpPr>
        <p:spPr>
          <a:xfrm>
            <a:off x="1474631" y="4478628"/>
            <a:ext cx="6400800" cy="1752600"/>
          </a:xfrm>
        </p:spPr>
        <p:txBody>
          <a:bodyPr/>
          <a:lstStyle/>
          <a:p>
            <a:r>
              <a:rPr lang="en-US" dirty="0"/>
              <a:t>Developed by the </a:t>
            </a:r>
          </a:p>
          <a:p>
            <a:r>
              <a:rPr lang="en-US" b="1" dirty="0"/>
              <a:t>Colorado Integrated Food Safety Center of Excellence</a:t>
            </a:r>
            <a:endParaRPr lang="en-US" dirty="0"/>
          </a:p>
          <a:p>
            <a:endParaRPr lang="en-US" dirty="0"/>
          </a:p>
        </p:txBody>
      </p:sp>
    </p:spTree>
    <p:extLst>
      <p:ext uri="{BB962C8B-B14F-4D97-AF65-F5344CB8AC3E}">
        <p14:creationId xmlns:p14="http://schemas.microsoft.com/office/powerpoint/2010/main" val="55494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9"/>
            </a:pPr>
            <a:r>
              <a:rPr lang="en-US" dirty="0" smtClean="0"/>
              <a:t> </a:t>
            </a:r>
            <a:endParaRPr lang="en-US" dirty="0"/>
          </a:p>
          <a:p>
            <a:pPr marL="914400" lvl="1" indent="-514350">
              <a:buFont typeface="+mj-lt"/>
              <a:buAutoNum type="alphaLcParenR"/>
            </a:pPr>
            <a:r>
              <a:rPr lang="en-US" dirty="0" smtClean="0"/>
              <a:t>Build </a:t>
            </a:r>
            <a:r>
              <a:rPr lang="en-US" dirty="0"/>
              <a:t>the epidemic curve for this outbreak. What pattern does the epidemic curve show</a:t>
            </a:r>
            <a:r>
              <a:rPr lang="en-US" dirty="0" smtClean="0"/>
              <a:t>?</a:t>
            </a:r>
          </a:p>
          <a:p>
            <a:pPr marL="914400" lvl="1" indent="-514350">
              <a:buFont typeface="+mj-lt"/>
              <a:buAutoNum type="alphaLcParenR"/>
            </a:pPr>
            <a:r>
              <a:rPr lang="en-US" dirty="0"/>
              <a:t>What is the median incubation period for this illness</a:t>
            </a:r>
            <a:r>
              <a:rPr lang="en-US" dirty="0" smtClean="0"/>
              <a:t>?</a:t>
            </a:r>
          </a:p>
          <a:p>
            <a:pPr marL="514350" indent="-514350">
              <a:buFont typeface="+mj-lt"/>
              <a:buAutoNum type="arabicPeriod" startAt="10"/>
            </a:pPr>
            <a:r>
              <a:rPr lang="en-US" dirty="0" smtClean="0"/>
              <a:t>Use </a:t>
            </a:r>
            <a:r>
              <a:rPr lang="en-US" dirty="0"/>
              <a:t>the information collected thus far and the symptoms and onset table (Appendix B) to determine a suspect etiology. Justify your answer.</a:t>
            </a:r>
          </a:p>
          <a:p>
            <a:endParaRPr lang="en-US" dirty="0"/>
          </a:p>
        </p:txBody>
      </p:sp>
    </p:spTree>
    <p:extLst>
      <p:ext uri="{BB962C8B-B14F-4D97-AF65-F5344CB8AC3E}">
        <p14:creationId xmlns:p14="http://schemas.microsoft.com/office/powerpoint/2010/main" val="234480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146507705"/>
              </p:ext>
            </p:extLst>
          </p:nvPr>
        </p:nvGraphicFramePr>
        <p:xfrm>
          <a:off x="247241" y="370839"/>
          <a:ext cx="8713879" cy="6082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2600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Food Vehicle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You notify the state laboratory of the suspected exposure to bacterial toxins including </a:t>
            </a:r>
            <a:r>
              <a:rPr lang="en-US" i="1" dirty="0"/>
              <a:t>Clostridium </a:t>
            </a:r>
            <a:r>
              <a:rPr lang="en-US" i="1" dirty="0" err="1"/>
              <a:t>perfringens</a:t>
            </a:r>
            <a:r>
              <a:rPr lang="en-US" i="1" dirty="0"/>
              <a:t> </a:t>
            </a:r>
            <a:r>
              <a:rPr lang="en-US" dirty="0"/>
              <a:t>and </a:t>
            </a:r>
            <a:r>
              <a:rPr lang="en-US" i="1" dirty="0"/>
              <a:t>Bacillus cereus. </a:t>
            </a:r>
            <a:r>
              <a:rPr lang="en-US" dirty="0"/>
              <a:t>Similar to your investigation findings, bacterial toxins cause lower gastrointestinal symptoms such as diarrhea and cramps, and have a shorter onset time that match the incubation period. </a:t>
            </a:r>
            <a:endParaRPr lang="en-US" dirty="0" smtClean="0"/>
          </a:p>
          <a:p>
            <a:pPr marL="0" indent="0">
              <a:buNone/>
            </a:pPr>
            <a:endParaRPr lang="en-US" dirty="0"/>
          </a:p>
          <a:p>
            <a:pPr marL="0" indent="0">
              <a:buNone/>
            </a:pPr>
            <a:r>
              <a:rPr lang="en-US" dirty="0"/>
              <a:t>The illness incubation period and epidemic curve pattern further supported your hypothesis that food from the Friday welcome dinner was the point source cause of the outbreak.</a:t>
            </a:r>
            <a:r>
              <a:rPr lang="en-US" b="1" dirty="0"/>
              <a:t> </a:t>
            </a:r>
            <a:r>
              <a:rPr lang="en-US" dirty="0"/>
              <a:t>Based on the interviews with persons who attended the Friday night dinner, you collected their exposure information and performed statistical analysis.</a:t>
            </a:r>
          </a:p>
          <a:p>
            <a:pPr marL="0" indent="0">
              <a:buNone/>
            </a:pPr>
            <a:endParaRPr lang="en-US" dirty="0"/>
          </a:p>
          <a:p>
            <a:pPr marL="0" indent="0">
              <a:buNone/>
            </a:pPr>
            <a:r>
              <a:rPr lang="en-US" i="1" dirty="0">
                <a:solidFill>
                  <a:schemeClr val="accent6">
                    <a:lumMod val="75000"/>
                  </a:schemeClr>
                </a:solidFill>
              </a:rPr>
              <a:t>At your table, work through questions </a:t>
            </a:r>
            <a:r>
              <a:rPr lang="en-US" i="1" dirty="0" smtClean="0">
                <a:solidFill>
                  <a:schemeClr val="accent6">
                    <a:lumMod val="75000"/>
                  </a:schemeClr>
                </a:solidFill>
              </a:rPr>
              <a:t>11-12. </a:t>
            </a:r>
          </a:p>
          <a:p>
            <a:pPr marL="0" indent="0">
              <a:buNone/>
            </a:pPr>
            <a:r>
              <a:rPr lang="en-US" i="1" dirty="0" smtClean="0">
                <a:solidFill>
                  <a:schemeClr val="accent6">
                    <a:lumMod val="75000"/>
                  </a:schemeClr>
                </a:solidFill>
              </a:rPr>
              <a:t>*For Questions 11-12, you may want to divide up exposures at your table.*</a:t>
            </a:r>
            <a:endParaRPr lang="en-US" i="1" dirty="0">
              <a:solidFill>
                <a:schemeClr val="accent6">
                  <a:lumMod val="75000"/>
                </a:schemeClr>
              </a:solidFill>
            </a:endParaRPr>
          </a:p>
          <a:p>
            <a:pPr marL="0" indent="0">
              <a:buNone/>
            </a:pPr>
            <a:r>
              <a:rPr lang="en-US" i="1" dirty="0">
                <a:solidFill>
                  <a:schemeClr val="accent6">
                    <a:lumMod val="75000"/>
                  </a:schemeClr>
                </a:solidFill>
              </a:rPr>
              <a:t>Stop at the bottom of page </a:t>
            </a:r>
            <a:r>
              <a:rPr lang="en-US" i="1" dirty="0" smtClean="0">
                <a:solidFill>
                  <a:schemeClr val="accent6">
                    <a:lumMod val="75000"/>
                  </a:schemeClr>
                </a:solidFill>
              </a:rPr>
              <a:t>14.</a:t>
            </a:r>
            <a:endParaRPr lang="en-US" i="1" dirty="0">
              <a:solidFill>
                <a:schemeClr val="accent6">
                  <a:lumMod val="75000"/>
                </a:schemeClr>
              </a:solidFill>
            </a:endParaRPr>
          </a:p>
          <a:p>
            <a:pPr marL="0" indent="0">
              <a:buNone/>
            </a:pPr>
            <a:endParaRPr lang="en-US" dirty="0"/>
          </a:p>
          <a:p>
            <a:endParaRPr lang="en-US" dirty="0"/>
          </a:p>
        </p:txBody>
      </p:sp>
    </p:spTree>
    <p:extLst>
      <p:ext uri="{BB962C8B-B14F-4D97-AF65-F5344CB8AC3E}">
        <p14:creationId xmlns:p14="http://schemas.microsoft.com/office/powerpoint/2010/main" val="392478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11"/>
            </a:pPr>
            <a:r>
              <a:rPr lang="en-US" dirty="0"/>
              <a:t>C</a:t>
            </a:r>
            <a:r>
              <a:rPr lang="en-US" dirty="0" smtClean="0"/>
              <a:t>onstruct </a:t>
            </a:r>
            <a:r>
              <a:rPr lang="en-US" dirty="0"/>
              <a:t>2x2 tables for exposure to the Friday night dinner and foods including brisket, gravy, mashed potatoes, coleslaw</a:t>
            </a:r>
            <a:r>
              <a:rPr lang="en-US" dirty="0" smtClean="0"/>
              <a:t>.</a:t>
            </a:r>
          </a:p>
          <a:p>
            <a:pPr marL="514350" indent="-514350">
              <a:buFont typeface="+mj-lt"/>
              <a:buAutoNum type="arabicPeriod" startAt="11"/>
            </a:pPr>
            <a:r>
              <a:rPr lang="en-US" dirty="0" smtClean="0"/>
              <a:t>  </a:t>
            </a:r>
          </a:p>
          <a:p>
            <a:pPr marL="914400" lvl="1" indent="-514350">
              <a:buFont typeface="+mj-lt"/>
              <a:buAutoNum type="alphaLcPeriod"/>
            </a:pPr>
            <a:r>
              <a:rPr lang="en-US" dirty="0"/>
              <a:t>What is the appropriate measure of association for this study design?</a:t>
            </a:r>
          </a:p>
          <a:p>
            <a:pPr marL="914400" lvl="1" indent="-514350">
              <a:buFont typeface="+mj-lt"/>
              <a:buAutoNum type="alphaLcPeriod"/>
            </a:pPr>
            <a:r>
              <a:rPr lang="en-US" dirty="0"/>
              <a:t>Use the 2x2 tables to calculate the </a:t>
            </a:r>
            <a:r>
              <a:rPr lang="en-US" dirty="0" smtClean="0"/>
              <a:t>measure of association for </a:t>
            </a:r>
            <a:r>
              <a:rPr lang="en-US" dirty="0"/>
              <a:t>the dinner and each food. Interpret the risk ratios associated with eating the brisket, gravy, and coleslaw</a:t>
            </a:r>
            <a:r>
              <a:rPr lang="en-US" dirty="0" smtClean="0"/>
              <a:t>.</a:t>
            </a:r>
          </a:p>
          <a:p>
            <a:pPr marL="914400" lvl="1" indent="-514350">
              <a:buFont typeface="+mj-lt"/>
              <a:buAutoNum type="alphaLcPeriod"/>
            </a:pPr>
            <a:r>
              <a:rPr lang="en-US" dirty="0"/>
              <a:t>Based on the risk ratios, are any foods implicated by the cohort study? If yes, which one(s</a:t>
            </a:r>
            <a:r>
              <a:rPr lang="en-US" dirty="0" smtClean="0"/>
              <a:t>)?</a:t>
            </a:r>
            <a:endParaRPr lang="en-US" dirty="0"/>
          </a:p>
          <a:p>
            <a:pPr marL="914400" lvl="1" indent="-514350">
              <a:buFont typeface="+mj-lt"/>
              <a:buAutoNum type="alphaLcPeriod"/>
            </a:pPr>
            <a:endParaRPr lang="en-US" dirty="0"/>
          </a:p>
          <a:p>
            <a:pPr marL="0" indent="0">
              <a:buNone/>
            </a:pPr>
            <a:endParaRPr lang="en-US" b="1" dirty="0"/>
          </a:p>
        </p:txBody>
      </p:sp>
    </p:spTree>
    <p:extLst>
      <p:ext uri="{BB962C8B-B14F-4D97-AF65-F5344CB8AC3E}">
        <p14:creationId xmlns:p14="http://schemas.microsoft.com/office/powerpoint/2010/main" val="2432242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956" y="1229379"/>
            <a:ext cx="8676796" cy="3069666"/>
          </a:xfrm>
          <a:prstGeom prst="rect">
            <a:avLst/>
          </a:prstGeom>
        </p:spPr>
      </p:pic>
    </p:spTree>
    <p:extLst>
      <p:ext uri="{BB962C8B-B14F-4D97-AF65-F5344CB8AC3E}">
        <p14:creationId xmlns:p14="http://schemas.microsoft.com/office/powerpoint/2010/main" val="2928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Ratios</a:t>
            </a:r>
            <a:endParaRPr lang="en-US" dirty="0"/>
          </a:p>
        </p:txBody>
      </p:sp>
      <p:sp>
        <p:nvSpPr>
          <p:cNvPr id="3" name="Content Placeholder 2"/>
          <p:cNvSpPr>
            <a:spLocks noGrp="1"/>
          </p:cNvSpPr>
          <p:nvPr>
            <p:ph idx="1"/>
          </p:nvPr>
        </p:nvSpPr>
        <p:spPr>
          <a:xfrm>
            <a:off x="457200" y="1660849"/>
            <a:ext cx="8479079" cy="4946013"/>
          </a:xfrm>
        </p:spPr>
        <p:txBody>
          <a:bodyPr>
            <a:normAutofit fontScale="92500" lnSpcReduction="20000"/>
          </a:bodyPr>
          <a:lstStyle/>
          <a:p>
            <a:pPr marL="0" indent="0">
              <a:buNone/>
            </a:pPr>
            <a:r>
              <a:rPr lang="en-US" dirty="0" smtClean="0"/>
              <a:t>Dinner</a:t>
            </a:r>
            <a:r>
              <a:rPr lang="en-US" dirty="0"/>
              <a:t>: (26/59) / (0/17) = undefined </a:t>
            </a:r>
            <a:endParaRPr lang="en-US" dirty="0" smtClean="0"/>
          </a:p>
          <a:p>
            <a:pPr marL="0" indent="0">
              <a:buNone/>
            </a:pPr>
            <a:r>
              <a:rPr lang="en-US" dirty="0"/>
              <a:t>	</a:t>
            </a:r>
            <a:r>
              <a:rPr lang="en-US" dirty="0" smtClean="0"/>
              <a:t>(</a:t>
            </a:r>
            <a:r>
              <a:rPr lang="en-US" dirty="0"/>
              <a:t>p-value* = 0.002)</a:t>
            </a:r>
          </a:p>
          <a:p>
            <a:pPr marL="0" indent="0">
              <a:buNone/>
            </a:pPr>
            <a:r>
              <a:rPr lang="en-US" dirty="0"/>
              <a:t>Brisket: (24/60) / (2/16) = 3.2 </a:t>
            </a:r>
            <a:endParaRPr lang="en-US" dirty="0" smtClean="0"/>
          </a:p>
          <a:p>
            <a:pPr marL="0" indent="0">
              <a:buNone/>
            </a:pPr>
            <a:r>
              <a:rPr lang="en-US" dirty="0"/>
              <a:t>	</a:t>
            </a:r>
            <a:r>
              <a:rPr lang="en-US" dirty="0" smtClean="0"/>
              <a:t>(</a:t>
            </a:r>
            <a:r>
              <a:rPr lang="en-US" dirty="0"/>
              <a:t>p-value = 0.07)</a:t>
            </a:r>
          </a:p>
          <a:p>
            <a:pPr marL="0" indent="0">
              <a:buNone/>
            </a:pPr>
            <a:r>
              <a:rPr lang="en-US" dirty="0"/>
              <a:t>Gravy: (25/53) / (1/23) = 10.8 </a:t>
            </a:r>
            <a:endParaRPr lang="en-US" dirty="0" smtClean="0"/>
          </a:p>
          <a:p>
            <a:pPr marL="0" indent="0">
              <a:buNone/>
            </a:pPr>
            <a:r>
              <a:rPr lang="en-US" dirty="0"/>
              <a:t>	</a:t>
            </a:r>
            <a:r>
              <a:rPr lang="en-US" dirty="0" smtClean="0"/>
              <a:t>(</a:t>
            </a:r>
            <a:r>
              <a:rPr lang="en-US" dirty="0"/>
              <a:t>p-value=0.0008)</a:t>
            </a:r>
          </a:p>
          <a:p>
            <a:pPr marL="0" indent="0">
              <a:buNone/>
            </a:pPr>
            <a:r>
              <a:rPr lang="en-US" dirty="0"/>
              <a:t>Mashed potatoes: (26/52) / (0/24) = undefined </a:t>
            </a:r>
          </a:p>
          <a:p>
            <a:pPr marL="0" indent="0">
              <a:buNone/>
            </a:pPr>
            <a:r>
              <a:rPr lang="en-US" dirty="0" smtClean="0"/>
              <a:t>	(</a:t>
            </a:r>
            <a:r>
              <a:rPr lang="en-US" dirty="0"/>
              <a:t>p-value &lt;0.0001)</a:t>
            </a:r>
          </a:p>
          <a:p>
            <a:pPr marL="0" indent="0">
              <a:buNone/>
            </a:pPr>
            <a:r>
              <a:rPr lang="en-US" dirty="0"/>
              <a:t>Coleslaw: (20/50) </a:t>
            </a:r>
            <a:r>
              <a:rPr lang="en-US"/>
              <a:t>/ </a:t>
            </a:r>
            <a:r>
              <a:rPr lang="en-US" smtClean="0"/>
              <a:t>(6/26) </a:t>
            </a:r>
            <a:r>
              <a:rPr lang="en-US"/>
              <a:t>= </a:t>
            </a:r>
            <a:r>
              <a:rPr lang="en-US" smtClean="0"/>
              <a:t>1.7 </a:t>
            </a:r>
            <a:endParaRPr lang="en-US" dirty="0" smtClean="0"/>
          </a:p>
          <a:p>
            <a:pPr marL="0" indent="0">
              <a:buNone/>
            </a:pPr>
            <a:r>
              <a:rPr lang="en-US" dirty="0"/>
              <a:t>	</a:t>
            </a:r>
            <a:r>
              <a:rPr lang="en-US" dirty="0" smtClean="0"/>
              <a:t>(</a:t>
            </a:r>
            <a:r>
              <a:rPr lang="en-US" dirty="0"/>
              <a:t>p-value =0.07)</a:t>
            </a:r>
          </a:p>
          <a:p>
            <a:pPr marL="0" indent="0">
              <a:buNone/>
            </a:pPr>
            <a:endParaRPr lang="en-US" dirty="0"/>
          </a:p>
        </p:txBody>
      </p:sp>
    </p:spTree>
    <p:extLst>
      <p:ext uri="{BB962C8B-B14F-4D97-AF65-F5344CB8AC3E}">
        <p14:creationId xmlns:p14="http://schemas.microsoft.com/office/powerpoint/2010/main" val="205108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Assessment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T</a:t>
            </a:r>
            <a:r>
              <a:rPr lang="en-US" dirty="0" smtClean="0"/>
              <a:t>he </a:t>
            </a:r>
            <a:r>
              <a:rPr lang="en-US" dirty="0"/>
              <a:t>environmental health team conducted an environmental assessment. An environmental assessment is defined as a systematic, detailed, science-based evaluation of environmental factors that contributed to the transmission of disease in an outbreak. In this outbreak investigation, the environmental health investigators planned to conduct an environmental assessment at the Catering by Charlotte facility. They evaluated a variety of policies, processes, and critical violations to help explain how food contamination, pathogen survival, or pathogen proliferation caused disease transmission.</a:t>
            </a:r>
          </a:p>
          <a:p>
            <a:pPr marL="0" indent="0">
              <a:buNone/>
            </a:pPr>
            <a:endParaRPr lang="en-US" dirty="0"/>
          </a:p>
          <a:p>
            <a:pPr marL="0" indent="0">
              <a:buNone/>
            </a:pPr>
            <a:r>
              <a:rPr lang="en-US" i="1" dirty="0">
                <a:solidFill>
                  <a:schemeClr val="accent6">
                    <a:lumMod val="75000"/>
                  </a:schemeClr>
                </a:solidFill>
              </a:rPr>
              <a:t>At your table, work through questions </a:t>
            </a:r>
            <a:r>
              <a:rPr lang="en-US" i="1" dirty="0" smtClean="0">
                <a:solidFill>
                  <a:schemeClr val="accent6">
                    <a:lumMod val="75000"/>
                  </a:schemeClr>
                </a:solidFill>
              </a:rPr>
              <a:t>13-15. </a:t>
            </a:r>
          </a:p>
          <a:p>
            <a:pPr marL="0" indent="0">
              <a:buNone/>
            </a:pPr>
            <a:r>
              <a:rPr lang="en-US" i="1" dirty="0" smtClean="0">
                <a:solidFill>
                  <a:schemeClr val="accent6">
                    <a:lumMod val="75000"/>
                  </a:schemeClr>
                </a:solidFill>
              </a:rPr>
              <a:t>Stop </a:t>
            </a:r>
            <a:r>
              <a:rPr lang="en-US" i="1" dirty="0">
                <a:solidFill>
                  <a:schemeClr val="accent6">
                    <a:lumMod val="75000"/>
                  </a:schemeClr>
                </a:solidFill>
              </a:rPr>
              <a:t>at the bottom of page </a:t>
            </a:r>
            <a:r>
              <a:rPr lang="en-US" i="1" dirty="0" smtClean="0">
                <a:solidFill>
                  <a:schemeClr val="accent6">
                    <a:lumMod val="75000"/>
                  </a:schemeClr>
                </a:solidFill>
              </a:rPr>
              <a:t>17.</a:t>
            </a:r>
            <a:endParaRPr lang="en-US" i="1" dirty="0">
              <a:solidFill>
                <a:schemeClr val="accent6">
                  <a:lumMod val="75000"/>
                </a:schemeClr>
              </a:solidFill>
            </a:endParaRPr>
          </a:p>
          <a:p>
            <a:pPr marL="0" indent="0">
              <a:buNone/>
            </a:pPr>
            <a:endParaRPr lang="en-US" dirty="0"/>
          </a:p>
          <a:p>
            <a:endParaRPr lang="en-US" dirty="0"/>
          </a:p>
        </p:txBody>
      </p:sp>
    </p:spTree>
    <p:extLst>
      <p:ext uri="{BB962C8B-B14F-4D97-AF65-F5344CB8AC3E}">
        <p14:creationId xmlns:p14="http://schemas.microsoft.com/office/powerpoint/2010/main" val="122611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13"/>
            </a:pPr>
            <a:r>
              <a:rPr lang="en-US" dirty="0"/>
              <a:t>What activities would the environmental health staff perform during an environmental assessment</a:t>
            </a:r>
            <a:r>
              <a:rPr lang="en-US" dirty="0" smtClean="0"/>
              <a:t>?</a:t>
            </a:r>
          </a:p>
          <a:p>
            <a:pPr marL="514350" indent="-514350">
              <a:buFont typeface="+mj-lt"/>
              <a:buAutoNum type="arabicPeriod" startAt="13"/>
            </a:pPr>
            <a:r>
              <a:rPr lang="en-US" dirty="0"/>
              <a:t>What are some of the contributing factors that may have increased the risk of foodborne illness from the Friday dinner food or drink?</a:t>
            </a:r>
          </a:p>
          <a:p>
            <a:pPr marL="514350" indent="-514350">
              <a:buFont typeface="+mj-lt"/>
              <a:buAutoNum type="arabicPeriod" startAt="13"/>
            </a:pPr>
            <a:r>
              <a:rPr lang="en-US" dirty="0"/>
              <a:t>Relate the environmental assessment findings to your suspicions about the cause of the outbreak. </a:t>
            </a:r>
          </a:p>
        </p:txBody>
      </p:sp>
    </p:spTree>
    <p:extLst>
      <p:ext uri="{BB962C8B-B14F-4D97-AF65-F5344CB8AC3E}">
        <p14:creationId xmlns:p14="http://schemas.microsoft.com/office/powerpoint/2010/main" val="2617087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After conducting the environmental assessment, confirming the pathogen, and identifying the contributing factors, you ordered a cease and desist on Catering by Charlotte until she obtains the proper licensing. Your final steps in concluding the investigation were to write the outbreak report and communicate your findings to the outbreak stakeholders</a:t>
            </a:r>
            <a:r>
              <a:rPr lang="en-US" dirty="0" smtClean="0"/>
              <a:t>.</a:t>
            </a:r>
          </a:p>
          <a:p>
            <a:pPr marL="0" indent="0">
              <a:buNone/>
            </a:pPr>
            <a:endParaRPr lang="en-US" dirty="0" smtClean="0"/>
          </a:p>
          <a:p>
            <a:pPr marL="0" indent="0">
              <a:buNone/>
            </a:pPr>
            <a:r>
              <a:rPr lang="en-US" i="1" dirty="0">
                <a:solidFill>
                  <a:schemeClr val="accent6">
                    <a:lumMod val="75000"/>
                  </a:schemeClr>
                </a:solidFill>
              </a:rPr>
              <a:t>At your table, work through questions </a:t>
            </a:r>
            <a:r>
              <a:rPr lang="en-US" i="1" dirty="0" smtClean="0">
                <a:solidFill>
                  <a:schemeClr val="accent6">
                    <a:lumMod val="75000"/>
                  </a:schemeClr>
                </a:solidFill>
              </a:rPr>
              <a:t>16-17. </a:t>
            </a:r>
            <a:endParaRPr lang="en-US" i="1" dirty="0">
              <a:solidFill>
                <a:schemeClr val="accent6">
                  <a:lumMod val="75000"/>
                </a:schemeClr>
              </a:solidFill>
            </a:endParaRPr>
          </a:p>
          <a:p>
            <a:pPr marL="0" indent="0">
              <a:buNone/>
            </a:pPr>
            <a:r>
              <a:rPr lang="en-US" i="1" dirty="0">
                <a:solidFill>
                  <a:schemeClr val="accent6">
                    <a:lumMod val="75000"/>
                  </a:schemeClr>
                </a:solidFill>
              </a:rPr>
              <a:t>Stop at the bottom of page </a:t>
            </a:r>
            <a:r>
              <a:rPr lang="en-US" i="1" dirty="0" smtClean="0">
                <a:solidFill>
                  <a:schemeClr val="accent6">
                    <a:lumMod val="75000"/>
                  </a:schemeClr>
                </a:solidFill>
              </a:rPr>
              <a:t>18.</a:t>
            </a:r>
            <a:endParaRPr lang="en-US" i="1" dirty="0">
              <a:solidFill>
                <a:schemeClr val="accent6">
                  <a:lumMod val="75000"/>
                </a:schemeClr>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97118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rabicPeriod" startAt="16"/>
            </a:pPr>
            <a:r>
              <a:rPr lang="en-US" dirty="0"/>
              <a:t>To whom should you communicate your findings</a:t>
            </a:r>
            <a:r>
              <a:rPr lang="en-US" dirty="0" smtClean="0"/>
              <a:t>?</a:t>
            </a:r>
          </a:p>
          <a:p>
            <a:pPr marL="514350" indent="-514350">
              <a:buFont typeface="+mj-lt"/>
              <a:buAutoNum type="arabicPeriod" startAt="16"/>
            </a:pPr>
            <a:r>
              <a:rPr lang="en-US" dirty="0"/>
              <a:t>What communication and collaboration between outbreak team members practiced during this table top exercise will you apply to your agency’s next outbreak?</a:t>
            </a:r>
            <a:endParaRPr lang="en-US" dirty="0" smtClean="0"/>
          </a:p>
          <a:p>
            <a:pPr marL="514350" indent="-514350">
              <a:buFont typeface="+mj-lt"/>
              <a:buAutoNum type="arabicPeriod" startAt="16"/>
            </a:pPr>
            <a:endParaRPr lang="en-US" dirty="0"/>
          </a:p>
        </p:txBody>
      </p:sp>
    </p:spTree>
    <p:extLst>
      <p:ext uri="{BB962C8B-B14F-4D97-AF65-F5344CB8AC3E}">
        <p14:creationId xmlns:p14="http://schemas.microsoft.com/office/powerpoint/2010/main" val="314328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 completing this case study, </a:t>
            </a:r>
            <a:r>
              <a:rPr lang="en-US" dirty="0" smtClean="0"/>
              <a:t/>
            </a:r>
            <a:br>
              <a:rPr lang="en-US" dirty="0" smtClean="0"/>
            </a:br>
            <a:r>
              <a:rPr lang="en-US" dirty="0" smtClean="0"/>
              <a:t>students </a:t>
            </a:r>
            <a:r>
              <a:rPr lang="en-US" dirty="0"/>
              <a:t>should be able to</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Explain what constitutes a foodborne illness outbreak.</a:t>
            </a:r>
          </a:p>
          <a:p>
            <a:pPr lvl="0"/>
            <a:r>
              <a:rPr lang="en-US" dirty="0"/>
              <a:t>Describe the steps in a foodborne illness outbreak investigation.</a:t>
            </a:r>
          </a:p>
          <a:p>
            <a:pPr lvl="0"/>
            <a:r>
              <a:rPr lang="en-US" dirty="0"/>
              <a:t>List different outbreak investigation team members and their roles and responsibilities.</a:t>
            </a:r>
          </a:p>
          <a:p>
            <a:pPr lvl="0"/>
            <a:r>
              <a:rPr lang="en-US" dirty="0"/>
              <a:t>Establish and apply an outbreak case definition.</a:t>
            </a:r>
          </a:p>
          <a:p>
            <a:pPr lvl="0"/>
            <a:r>
              <a:rPr lang="en-US" dirty="0"/>
              <a:t>Describe outbreak-associated cases by time, person, and place.</a:t>
            </a:r>
          </a:p>
          <a:p>
            <a:pPr lvl="0"/>
            <a:r>
              <a:rPr lang="en-US" dirty="0"/>
              <a:t>Create and interpret an epidemic curve.</a:t>
            </a:r>
          </a:p>
          <a:p>
            <a:pPr lvl="0"/>
            <a:r>
              <a:rPr lang="en-US" dirty="0"/>
              <a:t>Describe the types of epidemiological studies used during an outbreak investigation.</a:t>
            </a:r>
          </a:p>
          <a:p>
            <a:pPr lvl="0"/>
            <a:r>
              <a:rPr lang="en-US" dirty="0"/>
              <a:t>Calculate and interpret measures of association. </a:t>
            </a:r>
          </a:p>
          <a:p>
            <a:pPr lvl="0"/>
            <a:r>
              <a:rPr lang="en-US" dirty="0"/>
              <a:t>Describe the purpose of conducting an environmental assessment.</a:t>
            </a:r>
          </a:p>
          <a:p>
            <a:pPr lvl="0"/>
            <a:r>
              <a:rPr lang="en-US" dirty="0"/>
              <a:t>Define and give examples of contributing factors.</a:t>
            </a:r>
          </a:p>
          <a:p>
            <a:pPr lvl="0"/>
            <a:r>
              <a:rPr lang="en-US" dirty="0"/>
              <a:t>Explain how to summarize and share outbreak investigation findings</a:t>
            </a:r>
            <a:r>
              <a:rPr lang="en-US" dirty="0" smtClean="0"/>
              <a:t>.</a:t>
            </a:r>
            <a:endParaRPr lang="en-US" dirty="0"/>
          </a:p>
        </p:txBody>
      </p:sp>
    </p:spTree>
    <p:extLst>
      <p:ext uri="{BB962C8B-B14F-4D97-AF65-F5344CB8AC3E}">
        <p14:creationId xmlns:p14="http://schemas.microsoft.com/office/powerpoint/2010/main" val="137399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You wrap up the outbreak by communicating your findings in an outbreak report for the state health department and a NORS report for the Centers for Disease Control and Prevention. The environmental health program issued a cease and desist order to Catering by Charlotte until she obtains the proper license. You also presented your findings to Joy, President of the Polka Dance Club. Joy asked many questions regarding best practices of finding and hiring a licensed caterer, which you answer in hopes of helping to prevent any future illnesses at the </a:t>
            </a:r>
            <a:r>
              <a:rPr lang="en-US" dirty="0" err="1"/>
              <a:t>Hippety</a:t>
            </a:r>
            <a:r>
              <a:rPr lang="en-US" dirty="0"/>
              <a:t>-Hop Festival.  Joy invites your investigation team to attend the </a:t>
            </a:r>
            <a:r>
              <a:rPr lang="en-US" dirty="0" err="1"/>
              <a:t>Hippety</a:t>
            </a:r>
            <a:r>
              <a:rPr lang="en-US" dirty="0"/>
              <a:t>-Hop Festival next year.</a:t>
            </a:r>
          </a:p>
          <a:p>
            <a:pPr marL="0" indent="0">
              <a:buNone/>
            </a:pPr>
            <a:endParaRPr lang="en-US" dirty="0"/>
          </a:p>
        </p:txBody>
      </p:sp>
    </p:spTree>
    <p:extLst>
      <p:ext uri="{BB962C8B-B14F-4D97-AF65-F5344CB8AC3E}">
        <p14:creationId xmlns:p14="http://schemas.microsoft.com/office/powerpoint/2010/main" val="399370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Initial Complaint </a:t>
            </a:r>
            <a:r>
              <a:rPr lang="en-US" dirty="0" smtClean="0"/>
              <a:t>Call</a:t>
            </a:r>
            <a:endParaRPr lang="en-US" dirty="0"/>
          </a:p>
        </p:txBody>
      </p:sp>
      <p:sp>
        <p:nvSpPr>
          <p:cNvPr id="3" name="Content Placeholder 2"/>
          <p:cNvSpPr>
            <a:spLocks noGrp="1"/>
          </p:cNvSpPr>
          <p:nvPr>
            <p:ph idx="1"/>
          </p:nvPr>
        </p:nvSpPr>
        <p:spPr>
          <a:xfrm>
            <a:off x="457200" y="1660849"/>
            <a:ext cx="8479079" cy="4714193"/>
          </a:xfrm>
        </p:spPr>
        <p:txBody>
          <a:bodyPr>
            <a:normAutofit fontScale="85000" lnSpcReduction="10000"/>
          </a:bodyPr>
          <a:lstStyle/>
          <a:p>
            <a:pPr marL="0" indent="0">
              <a:buNone/>
            </a:pPr>
            <a:r>
              <a:rPr lang="en-US" dirty="0" smtClean="0"/>
              <a:t>At </a:t>
            </a:r>
            <a:r>
              <a:rPr lang="en-US" dirty="0"/>
              <a:t>12:55pm on Monday, March 14</a:t>
            </a:r>
            <a:r>
              <a:rPr lang="en-US" baseline="30000" dirty="0"/>
              <a:t>th</a:t>
            </a:r>
            <a:r>
              <a:rPr lang="en-US" dirty="0"/>
              <a:t> an epidemiologist from the El Paso County Public Health Communicable Disease Program received a phone call from the president of a Polka Dance Club, Joy Johnson. Joy was calling on behalf of dance club members who reported becoming ill following the annual </a:t>
            </a:r>
            <a:r>
              <a:rPr lang="en-US" dirty="0" err="1"/>
              <a:t>Hippety</a:t>
            </a:r>
            <a:r>
              <a:rPr lang="en-US" dirty="0"/>
              <a:t>-Hop Dance Festival.</a:t>
            </a:r>
          </a:p>
          <a:p>
            <a:pPr marL="0" indent="0">
              <a:buNone/>
            </a:pPr>
            <a:endParaRPr lang="en-US" dirty="0" smtClean="0"/>
          </a:p>
          <a:p>
            <a:pPr marL="0" indent="0">
              <a:buNone/>
            </a:pPr>
            <a:r>
              <a:rPr lang="en-US" i="1" dirty="0" smtClean="0">
                <a:solidFill>
                  <a:schemeClr val="accent6">
                    <a:lumMod val="75000"/>
                  </a:schemeClr>
                </a:solidFill>
              </a:rPr>
              <a:t>At your table, work through questions 1-3. </a:t>
            </a:r>
            <a:endParaRPr lang="en-US" i="1" dirty="0">
              <a:solidFill>
                <a:schemeClr val="accent6">
                  <a:lumMod val="75000"/>
                </a:schemeClr>
              </a:solidFill>
            </a:endParaRPr>
          </a:p>
          <a:p>
            <a:pPr marL="0" indent="0">
              <a:buNone/>
            </a:pPr>
            <a:r>
              <a:rPr lang="en-US" i="1" dirty="0" smtClean="0">
                <a:solidFill>
                  <a:schemeClr val="accent6">
                    <a:lumMod val="75000"/>
                  </a:schemeClr>
                </a:solidFill>
              </a:rPr>
              <a:t>Stop at the bottom of page 4.</a:t>
            </a:r>
          </a:p>
          <a:p>
            <a:pPr marL="0" indent="0">
              <a:buNone/>
            </a:pPr>
            <a:r>
              <a:rPr lang="en-US" i="1" u="sng" dirty="0" smtClean="0">
                <a:solidFill>
                  <a:schemeClr val="accent6">
                    <a:lumMod val="75000"/>
                  </a:schemeClr>
                </a:solidFill>
              </a:rPr>
              <a:t>Optional: </a:t>
            </a:r>
            <a:r>
              <a:rPr lang="en-US" i="1" dirty="0" smtClean="0">
                <a:solidFill>
                  <a:schemeClr val="accent6">
                    <a:lumMod val="75000"/>
                  </a:schemeClr>
                </a:solidFill>
              </a:rPr>
              <a:t>use the timeline on page 20 to track important dates. </a:t>
            </a:r>
          </a:p>
        </p:txBody>
      </p:sp>
    </p:spTree>
    <p:extLst>
      <p:ext uri="{BB962C8B-B14F-4D97-AF65-F5344CB8AC3E}">
        <p14:creationId xmlns:p14="http://schemas.microsoft.com/office/powerpoint/2010/main" val="54618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Investigation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What additional information should you request from Joy Johnson? What questions would you ask her?</a:t>
            </a:r>
          </a:p>
          <a:p>
            <a:pPr marL="514350" indent="-514350">
              <a:buFont typeface="+mj-lt"/>
              <a:buAutoNum type="arabicPeriod"/>
            </a:pPr>
            <a:r>
              <a:rPr lang="en-US" dirty="0"/>
              <a:t>Do you think this represents an outbreak? Why or why not</a:t>
            </a:r>
            <a:r>
              <a:rPr lang="en-US" dirty="0" smtClean="0"/>
              <a:t>?</a:t>
            </a:r>
          </a:p>
          <a:p>
            <a:pPr marL="514350" indent="-514350">
              <a:buFont typeface="+mj-lt"/>
              <a:buAutoNum type="arabicPeriod"/>
            </a:pPr>
            <a:r>
              <a:rPr lang="en-US" dirty="0"/>
              <a:t>What next steps would you take?</a:t>
            </a:r>
          </a:p>
        </p:txBody>
      </p:sp>
    </p:spTree>
    <p:extLst>
      <p:ext uri="{BB962C8B-B14F-4D97-AF65-F5344CB8AC3E}">
        <p14:creationId xmlns:p14="http://schemas.microsoft.com/office/powerpoint/2010/main" val="13961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After determining that an outbreak investigation should be conducted, you decided to contact some of the individuals from Joy’s list to learn more about their illness and the event, and ask if they would be willing to submit a stool sample for testing. You notified the state health department and the public health lab expects samples. </a:t>
            </a:r>
            <a:r>
              <a:rPr lang="en-US" dirty="0" smtClean="0"/>
              <a:t>You </a:t>
            </a:r>
            <a:r>
              <a:rPr lang="en-US" dirty="0"/>
              <a:t>also called a meeting with individuals on your team to inform them of the upcoming outbreak investigation.</a:t>
            </a:r>
          </a:p>
          <a:p>
            <a:pPr marL="0" indent="0">
              <a:buNone/>
            </a:pPr>
            <a:endParaRPr lang="en-US" dirty="0" smtClean="0"/>
          </a:p>
          <a:p>
            <a:pPr marL="0" indent="0">
              <a:buNone/>
            </a:pPr>
            <a:r>
              <a:rPr lang="en-US" i="1" dirty="0" smtClean="0">
                <a:solidFill>
                  <a:schemeClr val="accent6">
                    <a:lumMod val="75000"/>
                  </a:schemeClr>
                </a:solidFill>
              </a:rPr>
              <a:t>At your table, work through questions 4-6. </a:t>
            </a:r>
          </a:p>
          <a:p>
            <a:pPr marL="0" indent="0">
              <a:buNone/>
            </a:pPr>
            <a:r>
              <a:rPr lang="en-US" i="1" dirty="0" smtClean="0">
                <a:solidFill>
                  <a:schemeClr val="accent6">
                    <a:lumMod val="75000"/>
                  </a:schemeClr>
                </a:solidFill>
              </a:rPr>
              <a:t>Stop at the bottom of page 7.</a:t>
            </a:r>
          </a:p>
          <a:p>
            <a:pPr marL="0" indent="0">
              <a:buNone/>
            </a:pPr>
            <a:endParaRPr lang="en-US" dirty="0"/>
          </a:p>
        </p:txBody>
      </p:sp>
    </p:spTree>
    <p:extLst>
      <p:ext uri="{BB962C8B-B14F-4D97-AF65-F5344CB8AC3E}">
        <p14:creationId xmlns:p14="http://schemas.microsoft.com/office/powerpoint/2010/main" val="11369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a:t>Who </a:t>
            </a:r>
            <a:r>
              <a:rPr lang="en-US" dirty="0" smtClean="0"/>
              <a:t>should be </a:t>
            </a:r>
            <a:r>
              <a:rPr lang="en-US" dirty="0"/>
              <a:t>part of the outbreak investigation team? Briefly describe each role</a:t>
            </a:r>
            <a:r>
              <a:rPr lang="en-US" dirty="0" smtClean="0"/>
              <a:t>.</a:t>
            </a:r>
          </a:p>
          <a:p>
            <a:pPr marL="514350" indent="-514350">
              <a:buFont typeface="+mj-lt"/>
              <a:buAutoNum type="arabicPeriod" startAt="4"/>
            </a:pPr>
            <a:r>
              <a:rPr lang="en-US" dirty="0"/>
              <a:t>What questions would you ask during </a:t>
            </a:r>
            <a:r>
              <a:rPr lang="en-US" dirty="0" smtClean="0"/>
              <a:t>initial </a:t>
            </a:r>
            <a:r>
              <a:rPr lang="en-US" dirty="0"/>
              <a:t>case interviews</a:t>
            </a:r>
            <a:r>
              <a:rPr lang="en-US" dirty="0" smtClean="0"/>
              <a:t>?</a:t>
            </a:r>
          </a:p>
          <a:p>
            <a:pPr marL="514350" indent="-514350">
              <a:buFont typeface="+mj-lt"/>
              <a:buAutoNum type="arabicPeriod" startAt="4"/>
            </a:pPr>
            <a:r>
              <a:rPr lang="en-US" dirty="0"/>
              <a:t>D</a:t>
            </a:r>
            <a:r>
              <a:rPr lang="en-US" dirty="0" smtClean="0"/>
              <a:t>evelop </a:t>
            </a:r>
            <a:r>
              <a:rPr lang="en-US" dirty="0"/>
              <a:t>a case definition for this outbreak. </a:t>
            </a:r>
          </a:p>
          <a:p>
            <a:pPr marL="514350" indent="-514350">
              <a:buFont typeface="+mj-lt"/>
              <a:buAutoNum type="arabicPeriod" startAt="4"/>
            </a:pPr>
            <a:endParaRPr lang="en-US" dirty="0"/>
          </a:p>
        </p:txBody>
      </p:sp>
    </p:spTree>
    <p:extLst>
      <p:ext uri="{BB962C8B-B14F-4D97-AF65-F5344CB8AC3E}">
        <p14:creationId xmlns:p14="http://schemas.microsoft.com/office/powerpoint/2010/main" val="249939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Epidemiologic Study</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A case was defined as a person having diarrhea (at least 3 or more loose stools in a 24-hour period) after attending the Friday night welcome dinner at the </a:t>
            </a:r>
            <a:r>
              <a:rPr lang="en-US" dirty="0" err="1"/>
              <a:t>Hippety</a:t>
            </a:r>
            <a:r>
              <a:rPr lang="en-US" dirty="0"/>
              <a:t>-Hop Dance Festival with onset of illness from March 11-13. </a:t>
            </a:r>
          </a:p>
          <a:p>
            <a:endParaRPr lang="en-US" dirty="0"/>
          </a:p>
          <a:p>
            <a:pPr marL="0" indent="0">
              <a:buNone/>
            </a:pPr>
            <a:r>
              <a:rPr lang="en-US" dirty="0"/>
              <a:t>Your team decided to conduct an epidemiologic study to determine which exposure made people ill</a:t>
            </a:r>
            <a:r>
              <a:rPr lang="en-US" dirty="0" smtClean="0"/>
              <a:t>.</a:t>
            </a:r>
          </a:p>
          <a:p>
            <a:pPr marL="0" indent="0">
              <a:buNone/>
            </a:pPr>
            <a:endParaRPr lang="en-US" dirty="0"/>
          </a:p>
          <a:p>
            <a:pPr marL="0" indent="0">
              <a:buNone/>
            </a:pPr>
            <a:r>
              <a:rPr lang="en-US" i="1" dirty="0">
                <a:solidFill>
                  <a:schemeClr val="accent6">
                    <a:lumMod val="75000"/>
                  </a:schemeClr>
                </a:solidFill>
              </a:rPr>
              <a:t>At your table, work through questions </a:t>
            </a:r>
            <a:r>
              <a:rPr lang="en-US" i="1" dirty="0" smtClean="0">
                <a:solidFill>
                  <a:schemeClr val="accent6">
                    <a:lumMod val="75000"/>
                  </a:schemeClr>
                </a:solidFill>
              </a:rPr>
              <a:t>7-8. </a:t>
            </a:r>
            <a:endParaRPr lang="en-US" i="1" dirty="0">
              <a:solidFill>
                <a:schemeClr val="accent6">
                  <a:lumMod val="75000"/>
                </a:schemeClr>
              </a:solidFill>
            </a:endParaRPr>
          </a:p>
          <a:p>
            <a:pPr marL="0" indent="0">
              <a:buNone/>
            </a:pPr>
            <a:r>
              <a:rPr lang="en-US" i="1" dirty="0">
                <a:solidFill>
                  <a:schemeClr val="accent6">
                    <a:lumMod val="75000"/>
                  </a:schemeClr>
                </a:solidFill>
              </a:rPr>
              <a:t>Stop at the bottom of page </a:t>
            </a:r>
            <a:r>
              <a:rPr lang="en-US" i="1" dirty="0" smtClean="0">
                <a:solidFill>
                  <a:schemeClr val="accent6">
                    <a:lumMod val="75000"/>
                  </a:schemeClr>
                </a:solidFill>
              </a:rPr>
              <a:t>9.</a:t>
            </a:r>
            <a:endParaRPr lang="en-US" i="1" dirty="0">
              <a:solidFill>
                <a:schemeClr val="accent6">
                  <a:lumMod val="75000"/>
                </a:schemeClr>
              </a:solidFill>
            </a:endParaRP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3520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indent="-514350">
              <a:buFont typeface="+mj-lt"/>
              <a:buAutoNum type="arabicPeriod" startAt="7"/>
            </a:pPr>
            <a:r>
              <a:rPr lang="en-US" dirty="0" smtClean="0"/>
              <a:t>What </a:t>
            </a:r>
            <a:r>
              <a:rPr lang="en-US" dirty="0"/>
              <a:t>type of epidemiologic study should you conduct to investigate this outbreak? Why</a:t>
            </a:r>
            <a:r>
              <a:rPr lang="en-US" dirty="0" smtClean="0"/>
              <a:t>?</a:t>
            </a:r>
          </a:p>
          <a:p>
            <a:pPr marL="514350" indent="-514350">
              <a:buFont typeface="+mj-lt"/>
              <a:buAutoNum type="arabicPeriod" startAt="7"/>
            </a:pPr>
            <a:r>
              <a:rPr lang="en-US" dirty="0"/>
              <a:t>Apply the case definition to the line list of attendees reporting </a:t>
            </a:r>
            <a:r>
              <a:rPr lang="en-US" dirty="0" smtClean="0"/>
              <a:t>symptoms. How </a:t>
            </a:r>
            <a:r>
              <a:rPr lang="en-US" dirty="0"/>
              <a:t>many outbreak-associated cases are there?</a:t>
            </a:r>
            <a:r>
              <a:rPr lang="en-US" dirty="0" smtClean="0"/>
              <a:t>  </a:t>
            </a:r>
          </a:p>
          <a:p>
            <a:pPr marL="400050" lvl="1" indent="0">
              <a:buNone/>
            </a:pPr>
            <a:endParaRPr lang="en-US" dirty="0"/>
          </a:p>
          <a:p>
            <a:pPr marL="514350" indent="-514350">
              <a:buFont typeface="+mj-lt"/>
              <a:buAutoNum type="arabicPeriod" startAt="7"/>
            </a:pPr>
            <a:endParaRPr lang="en-US" dirty="0"/>
          </a:p>
          <a:p>
            <a:pPr marL="514350" indent="-514350">
              <a:buFont typeface="+mj-lt"/>
              <a:buAutoNum type="arabicPeriod" startAt="7"/>
            </a:pPr>
            <a:endParaRPr lang="en-US" dirty="0"/>
          </a:p>
        </p:txBody>
      </p:sp>
    </p:spTree>
    <p:extLst>
      <p:ext uri="{BB962C8B-B14F-4D97-AF65-F5344CB8AC3E}">
        <p14:creationId xmlns:p14="http://schemas.microsoft.com/office/powerpoint/2010/main" val="401406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and Pathogen</a:t>
            </a:r>
            <a:endParaRPr lang="en-US" dirty="0"/>
          </a:p>
        </p:txBody>
      </p:sp>
      <p:sp>
        <p:nvSpPr>
          <p:cNvPr id="3" name="Content Placeholder 2"/>
          <p:cNvSpPr>
            <a:spLocks noGrp="1"/>
          </p:cNvSpPr>
          <p:nvPr>
            <p:ph idx="1"/>
          </p:nvPr>
        </p:nvSpPr>
        <p:spPr/>
        <p:txBody>
          <a:bodyPr/>
          <a:lstStyle/>
          <a:p>
            <a:pPr marL="0" indent="0">
              <a:buNone/>
            </a:pPr>
            <a:r>
              <a:rPr lang="en-US" dirty="0"/>
              <a:t>Based on the case definition, you have determined a total of 26 outbreak-related cases. Your next step was to build an epidemic curve to provide a visual representation of the outbreak</a:t>
            </a:r>
            <a:r>
              <a:rPr lang="en-US" dirty="0" smtClean="0"/>
              <a:t>.</a:t>
            </a:r>
          </a:p>
          <a:p>
            <a:pPr marL="0" indent="0">
              <a:buNone/>
            </a:pPr>
            <a:endParaRPr lang="en-US" dirty="0"/>
          </a:p>
          <a:p>
            <a:pPr marL="0" indent="0">
              <a:buNone/>
            </a:pPr>
            <a:r>
              <a:rPr lang="en-US" i="1" dirty="0">
                <a:solidFill>
                  <a:schemeClr val="accent6">
                    <a:lumMod val="75000"/>
                  </a:schemeClr>
                </a:solidFill>
              </a:rPr>
              <a:t>At your table, work through questions </a:t>
            </a:r>
            <a:r>
              <a:rPr lang="en-US" i="1" dirty="0" smtClean="0">
                <a:solidFill>
                  <a:schemeClr val="accent6">
                    <a:lumMod val="75000"/>
                  </a:schemeClr>
                </a:solidFill>
              </a:rPr>
              <a:t>9-10. </a:t>
            </a:r>
          </a:p>
          <a:p>
            <a:pPr marL="0" indent="0">
              <a:buNone/>
            </a:pPr>
            <a:r>
              <a:rPr lang="en-US" i="1" dirty="0" smtClean="0">
                <a:solidFill>
                  <a:schemeClr val="accent6">
                    <a:lumMod val="75000"/>
                  </a:schemeClr>
                </a:solidFill>
              </a:rPr>
              <a:t>*Graph paper on page 21*</a:t>
            </a:r>
            <a:endParaRPr lang="en-US" i="1" dirty="0">
              <a:solidFill>
                <a:schemeClr val="accent6">
                  <a:lumMod val="75000"/>
                </a:schemeClr>
              </a:solidFill>
            </a:endParaRPr>
          </a:p>
          <a:p>
            <a:pPr marL="0" indent="0">
              <a:buNone/>
            </a:pPr>
            <a:r>
              <a:rPr lang="en-US" i="1" dirty="0">
                <a:solidFill>
                  <a:schemeClr val="accent6">
                    <a:lumMod val="75000"/>
                  </a:schemeClr>
                </a:solidFill>
              </a:rPr>
              <a:t>Stop at the bottom of page </a:t>
            </a:r>
            <a:r>
              <a:rPr lang="en-US" i="1" dirty="0" smtClean="0">
                <a:solidFill>
                  <a:schemeClr val="accent6">
                    <a:lumMod val="75000"/>
                  </a:schemeClr>
                </a:solidFill>
              </a:rPr>
              <a:t>11.</a:t>
            </a:r>
            <a:endParaRPr lang="en-US" i="1" dirty="0">
              <a:solidFill>
                <a:schemeClr val="accent6">
                  <a:lumMod val="75000"/>
                </a:schemeClr>
              </a:solidFill>
            </a:endParaRPr>
          </a:p>
          <a:p>
            <a:pPr marL="0" indent="0">
              <a:buNone/>
            </a:pPr>
            <a:endParaRPr lang="en-US" dirty="0"/>
          </a:p>
          <a:p>
            <a:endParaRPr lang="en-US" dirty="0"/>
          </a:p>
        </p:txBody>
      </p:sp>
    </p:spTree>
    <p:extLst>
      <p:ext uri="{BB962C8B-B14F-4D97-AF65-F5344CB8AC3E}">
        <p14:creationId xmlns:p14="http://schemas.microsoft.com/office/powerpoint/2010/main" val="232623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46F0972413454C9416E89A73039AA6" ma:contentTypeVersion="1" ma:contentTypeDescription="Create a new document." ma:contentTypeScope="" ma:versionID="b8fffe2f149be68868451ea6009f32f1">
  <xsd:schema xmlns:xsd="http://www.w3.org/2001/XMLSchema" xmlns:xs="http://www.w3.org/2001/XMLSchema" xmlns:p="http://schemas.microsoft.com/office/2006/metadata/properties" xmlns:ns1="http://schemas.microsoft.com/sharepoint/v3" targetNamespace="http://schemas.microsoft.com/office/2006/metadata/properties" ma:root="true" ma:fieldsID="d810986b036840e28274f9fca8f918e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66C4F67-CCE3-4B66-9928-D061C18C4CA2}"/>
</file>

<file path=customXml/itemProps2.xml><?xml version="1.0" encoding="utf-8"?>
<ds:datastoreItem xmlns:ds="http://schemas.openxmlformats.org/officeDocument/2006/customXml" ds:itemID="{83EF6F09-C68F-4F32-9D5A-7802A4D817A2}"/>
</file>

<file path=customXml/itemProps3.xml><?xml version="1.0" encoding="utf-8"?>
<ds:datastoreItem xmlns:ds="http://schemas.openxmlformats.org/officeDocument/2006/customXml" ds:itemID="{4CF98891-6850-4AFC-943B-A699CDD41F16}"/>
</file>

<file path=docProps/app.xml><?xml version="1.0" encoding="utf-8"?>
<Properties xmlns="http://schemas.openxmlformats.org/officeDocument/2006/extended-properties" xmlns:vt="http://schemas.openxmlformats.org/officeDocument/2006/docPropsVTypes">
  <TotalTime>403</TotalTime>
  <Words>1264</Words>
  <Application>Microsoft Office PowerPoint</Application>
  <PresentationFormat>On-screen Show (4:3)</PresentationFormat>
  <Paragraphs>104</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Three Steps and a Hop A Foodborne Illness Outbreak Investigation  TABLE TOP EXERCISE </vt:lpstr>
      <vt:lpstr>After completing this case study,  students should be able to:</vt:lpstr>
      <vt:lpstr>Initial Complaint Call</vt:lpstr>
      <vt:lpstr>Initial Investigation</vt:lpstr>
      <vt:lpstr>PowerPoint Presentation</vt:lpstr>
      <vt:lpstr>PowerPoint Presentation</vt:lpstr>
      <vt:lpstr>Epidemiologic Study</vt:lpstr>
      <vt:lpstr>PowerPoint Presentation</vt:lpstr>
      <vt:lpstr>Transmission and Pathogen</vt:lpstr>
      <vt:lpstr>PowerPoint Presentation</vt:lpstr>
      <vt:lpstr>PowerPoint Presentation</vt:lpstr>
      <vt:lpstr>Identifying Food Vehicle</vt:lpstr>
      <vt:lpstr>PowerPoint Presentation</vt:lpstr>
      <vt:lpstr>PowerPoint Presentation</vt:lpstr>
      <vt:lpstr>Risk Ratios</vt:lpstr>
      <vt:lpstr>Environmental Assessment</vt:lpstr>
      <vt:lpstr>PowerPoint Presentation</vt:lpstr>
      <vt:lpstr>Communication</vt:lpstr>
      <vt:lpstr>PowerPoint Presentation</vt:lpstr>
      <vt:lpstr>The End.</vt:lpstr>
    </vt:vector>
  </TitlesOfParts>
  <Company>Creative Media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Linn</dc:creator>
  <cp:lastModifiedBy>Rachel Jervis</cp:lastModifiedBy>
  <cp:revision>22</cp:revision>
  <cp:lastPrinted>2017-05-23T21:24:44Z</cp:lastPrinted>
  <dcterms:created xsi:type="dcterms:W3CDTF">2014-07-26T20:36:58Z</dcterms:created>
  <dcterms:modified xsi:type="dcterms:W3CDTF">2017-06-21T21:59:46Z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0x0101002F46F0972413454C9416E89A73039AA6</vt:lpwstr>
  </property>
</Properties>
</file>