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19"/>
  </p:notesMasterIdLst>
  <p:sldIdLst>
    <p:sldId id="3093" r:id="rId5"/>
    <p:sldId id="3123" r:id="rId6"/>
    <p:sldId id="3130" r:id="rId7"/>
    <p:sldId id="3140" r:id="rId8"/>
    <p:sldId id="3131" r:id="rId9"/>
    <p:sldId id="3133" r:id="rId10"/>
    <p:sldId id="3132" r:id="rId11"/>
    <p:sldId id="3134" r:id="rId12"/>
    <p:sldId id="3135" r:id="rId13"/>
    <p:sldId id="3136" r:id="rId14"/>
    <p:sldId id="3137" r:id="rId15"/>
    <p:sldId id="3138" r:id="rId16"/>
    <p:sldId id="3141" r:id="rId17"/>
    <p:sldId id="313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01890C-1F77-6A07-43C6-F8F66E82D3B2}" name="Nelson, Tracy" initials="" userId="S::tracy.nelson@cuanschutz.edu::a9b134e8-5d96-41b0-91c6-dfde82e1a785" providerId="AD"/>
  <p188:author id="{2572AA1D-E420-2E45-1DFA-4B41C50CE681}" name="Leiker, Travis P" initials="" userId="S::travis.leiker@cuanschutz.edu::e8baab16-9aa9-444e-b191-5d889d3e5984" providerId="AD"/>
  <p188:author id="{ABC90531-6DC4-89C4-8245-25B443D00670}" name="Ruiz, Aldo" initials="" userId="S::ALDO.RUIZ@CUANSCHUTZ.EDU::193c3069-89bd-41b1-ac34-fc00dadc206a" providerId="AD"/>
  <p188:author id="{65D40E3D-4959-25D5-45DD-F18BA4DCAB1F}" name="Gillen, Christine C" initials="GC" userId="S::christine.gillen@cuanschutz.edu::b9a28113-f93b-4f1e-9ab6-059cb5063390" providerId="AD"/>
  <p188:author id="{22CC443E-C2AE-5281-69C1-5F42321CC116}" name="Ruiz, Aldo" initials="" userId="S::aldo.ruiz@cuanschutz.edu::193c3069-89bd-41b1-ac34-fc00dadc206a" providerId="AD"/>
  <p188:author id="{B1369251-F917-7CF9-51B0-26B607DBB9DF}" name="Abel, Christina" initials="CA" userId="S::christina.abel@cuanschutz.edu::47379d01-4aa7-4732-ad82-53896b9060fa" providerId="AD"/>
  <p188:author id="{4D7F389B-DAFE-58EF-4313-6E4E986CCFB9}" name="Kuba, Michelle" initials="" userId="S::MICHELLE.KUBA@CUANSCHUTZ.EDU::65cc642c-2516-42e1-a2ca-c6b3ad7c9b2b" providerId="AD"/>
  <p188:author id="{5955A1A1-E952-25F4-BFE0-F7119DB1E62A}" name="Gillen, Christine C" initials="" userId="S::CHRISTINE.GILLEN@CUANSCHUTZ.EDU::b9a28113-f93b-4f1e-9ab6-059cb5063390" providerId="AD"/>
  <p188:author id="{3255DAA6-963F-F259-4272-5CFA033B456F}" name="Bradley, Cathy" initials="CB" userId="S::cathy.bradley@cuanschutz.edu::555789f1-d8dd-4324-8f0c-e2defb6de428" providerId="AD"/>
  <p188:author id="{BFBF39F8-F8E3-F8AE-4E17-0D5720F76FCA}" name="Kuba, Michelle" initials="MK" userId="S::michelle.kuba@cuanschutz.edu::65cc642c-2516-42e1-a2ca-c6b3ad7c9b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C4F"/>
    <a:srgbClr val="056B7D"/>
    <a:srgbClr val="08476F"/>
    <a:srgbClr val="D4BE89"/>
    <a:srgbClr val="3762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1"/>
    <p:restoredTop sz="94694"/>
  </p:normalViewPr>
  <p:slideViewPr>
    <p:cSldViewPr snapToGrid="0">
      <p:cViewPr varScale="1">
        <p:scale>
          <a:sx n="46" d="100"/>
          <a:sy n="46" d="100"/>
        </p:scale>
        <p:origin x="691"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854EBF-60A7-4D8E-ABC2-7257DD3C1381}" type="datetimeFigureOut">
              <a:rPr lang="en-US" smtClean="0"/>
              <a:t>8/18/2025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4C8BA-841B-487B-AC03-5E2BD636C98A}" type="slidenum">
              <a:rPr lang="en-US" smtClean="0"/>
              <a:t>‹#›</a:t>
            </a:fld>
            <a:endParaRPr lang="en-US"/>
          </a:p>
        </p:txBody>
      </p:sp>
    </p:spTree>
    <p:extLst>
      <p:ext uri="{BB962C8B-B14F-4D97-AF65-F5344CB8AC3E}">
        <p14:creationId xmlns:p14="http://schemas.microsoft.com/office/powerpoint/2010/main" val="173495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5C89A-C83B-724F-2416-CA7793D57A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C2BE63-2518-2742-3309-3E1ECD0F9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9E214-5C51-C10A-256B-D6452466D6B2}"/>
              </a:ext>
            </a:extLst>
          </p:cNvPr>
          <p:cNvSpPr>
            <a:spLocks noGrp="1"/>
          </p:cNvSpPr>
          <p:nvPr>
            <p:ph type="body" idx="1"/>
          </p:nvPr>
        </p:nvSpPr>
        <p:spPr/>
        <p:txBody>
          <a:bodyPr/>
          <a:lstStyle/>
          <a:p>
            <a:r>
              <a:rPr lang="en-US"/>
              <a:t>Welcome</a:t>
            </a:r>
          </a:p>
        </p:txBody>
      </p:sp>
      <p:sp>
        <p:nvSpPr>
          <p:cNvPr id="4" name="Slide Number Placeholder 3">
            <a:extLst>
              <a:ext uri="{FF2B5EF4-FFF2-40B4-BE49-F238E27FC236}">
                <a16:creationId xmlns:a16="http://schemas.microsoft.com/office/drawing/2014/main" id="{F24A86F1-76E3-43FA-452A-08472EFC0C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9BCD2F-FE33-4153-918E-DAC4A6E32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941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B02BD-7330-D99E-15BF-C99B46525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4664BB-84D9-CEDE-90AA-E54BFF2918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10834A-6995-E0A9-52BF-24DBC5A21D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57E08B-EE75-DB08-84E1-EA0015CB796F}"/>
              </a:ext>
            </a:extLst>
          </p:cNvPr>
          <p:cNvSpPr>
            <a:spLocks noGrp="1"/>
          </p:cNvSpPr>
          <p:nvPr>
            <p:ph type="sldNum" sz="quarter" idx="5"/>
          </p:nvPr>
        </p:nvSpPr>
        <p:spPr/>
        <p:txBody>
          <a:bodyPr/>
          <a:lstStyle/>
          <a:p>
            <a:fld id="{7434C8BA-841B-487B-AC03-5E2BD636C98A}" type="slidenum">
              <a:rPr lang="en-US" smtClean="0"/>
              <a:t>4</a:t>
            </a:fld>
            <a:endParaRPr lang="en-US"/>
          </a:p>
        </p:txBody>
      </p:sp>
    </p:spTree>
    <p:extLst>
      <p:ext uri="{BB962C8B-B14F-4D97-AF65-F5344CB8AC3E}">
        <p14:creationId xmlns:p14="http://schemas.microsoft.com/office/powerpoint/2010/main" val="2343118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D864B-1EC4-63A0-EC8C-4541870E8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C4F76-CF3F-0421-C350-5FBF9FE4B2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CB8FD-820E-471B-C0DF-37C6125F96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9EC3FA-3EDA-8F24-2737-09B3DE350AD2}"/>
              </a:ext>
            </a:extLst>
          </p:cNvPr>
          <p:cNvSpPr>
            <a:spLocks noGrp="1"/>
          </p:cNvSpPr>
          <p:nvPr>
            <p:ph type="sldNum" sz="quarter" idx="5"/>
          </p:nvPr>
        </p:nvSpPr>
        <p:spPr/>
        <p:txBody>
          <a:bodyPr/>
          <a:lstStyle/>
          <a:p>
            <a:fld id="{7434C8BA-841B-487B-AC03-5E2BD636C98A}" type="slidenum">
              <a:rPr lang="en-US" smtClean="0"/>
              <a:t>5</a:t>
            </a:fld>
            <a:endParaRPr lang="en-US"/>
          </a:p>
        </p:txBody>
      </p:sp>
    </p:spTree>
    <p:extLst>
      <p:ext uri="{BB962C8B-B14F-4D97-AF65-F5344CB8AC3E}">
        <p14:creationId xmlns:p14="http://schemas.microsoft.com/office/powerpoint/2010/main" val="496267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B4B54-5DD8-EF33-8DEC-B32B2D084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B2763-E754-C8DA-0D30-309A442B38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58266-C683-24D5-629E-5CCD05361F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E0D14C-1545-94AD-5064-762D75A98CC7}"/>
              </a:ext>
            </a:extLst>
          </p:cNvPr>
          <p:cNvSpPr>
            <a:spLocks noGrp="1"/>
          </p:cNvSpPr>
          <p:nvPr>
            <p:ph type="sldNum" sz="quarter" idx="5"/>
          </p:nvPr>
        </p:nvSpPr>
        <p:spPr/>
        <p:txBody>
          <a:bodyPr/>
          <a:lstStyle/>
          <a:p>
            <a:fld id="{7434C8BA-841B-487B-AC03-5E2BD636C98A}" type="slidenum">
              <a:rPr lang="en-US" smtClean="0"/>
              <a:t>7</a:t>
            </a:fld>
            <a:endParaRPr lang="en-US"/>
          </a:p>
        </p:txBody>
      </p:sp>
    </p:spTree>
    <p:extLst>
      <p:ext uri="{BB962C8B-B14F-4D97-AF65-F5344CB8AC3E}">
        <p14:creationId xmlns:p14="http://schemas.microsoft.com/office/powerpoint/2010/main" val="3840864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55016-46FE-999A-8817-54C140080D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7AAD4-D231-AB6D-427B-72CCB0902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A37DF-1B9F-72F4-CDAB-6993E93C87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09DA2E-52CB-750D-07C0-67B4568BC48A}"/>
              </a:ext>
            </a:extLst>
          </p:cNvPr>
          <p:cNvSpPr>
            <a:spLocks noGrp="1"/>
          </p:cNvSpPr>
          <p:nvPr>
            <p:ph type="sldNum" sz="quarter" idx="5"/>
          </p:nvPr>
        </p:nvSpPr>
        <p:spPr/>
        <p:txBody>
          <a:bodyPr/>
          <a:lstStyle/>
          <a:p>
            <a:fld id="{7434C8BA-841B-487B-AC03-5E2BD636C98A}" type="slidenum">
              <a:rPr lang="en-US" smtClean="0"/>
              <a:t>9</a:t>
            </a:fld>
            <a:endParaRPr lang="en-US"/>
          </a:p>
        </p:txBody>
      </p:sp>
    </p:spTree>
    <p:extLst>
      <p:ext uri="{BB962C8B-B14F-4D97-AF65-F5344CB8AC3E}">
        <p14:creationId xmlns:p14="http://schemas.microsoft.com/office/powerpoint/2010/main" val="4193378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FC494-CF48-CD2C-CC53-27A15A461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66148-443B-6476-A40F-71EC68AB8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27CE9-ADFB-E15D-C438-D686633888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A97038-C91A-D875-C092-1A26D684C238}"/>
              </a:ext>
            </a:extLst>
          </p:cNvPr>
          <p:cNvSpPr>
            <a:spLocks noGrp="1"/>
          </p:cNvSpPr>
          <p:nvPr>
            <p:ph type="sldNum" sz="quarter" idx="5"/>
          </p:nvPr>
        </p:nvSpPr>
        <p:spPr/>
        <p:txBody>
          <a:bodyPr/>
          <a:lstStyle/>
          <a:p>
            <a:fld id="{7434C8BA-841B-487B-AC03-5E2BD636C98A}" type="slidenum">
              <a:rPr lang="en-US" smtClean="0"/>
              <a:t>10</a:t>
            </a:fld>
            <a:endParaRPr lang="en-US"/>
          </a:p>
        </p:txBody>
      </p:sp>
    </p:spTree>
    <p:extLst>
      <p:ext uri="{BB962C8B-B14F-4D97-AF65-F5344CB8AC3E}">
        <p14:creationId xmlns:p14="http://schemas.microsoft.com/office/powerpoint/2010/main" val="4225270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BF93-1F09-A0B7-0D2A-AFD5E39E1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6D469-E838-055A-8AA1-F6993A76E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93BC4-3B07-DE6B-8A76-D286843AB3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F43F18-C0E3-4CBA-2BA7-4913DED3A41D}"/>
              </a:ext>
            </a:extLst>
          </p:cNvPr>
          <p:cNvSpPr>
            <a:spLocks noGrp="1"/>
          </p:cNvSpPr>
          <p:nvPr>
            <p:ph type="sldNum" sz="quarter" idx="5"/>
          </p:nvPr>
        </p:nvSpPr>
        <p:spPr/>
        <p:txBody>
          <a:bodyPr/>
          <a:lstStyle/>
          <a:p>
            <a:fld id="{7434C8BA-841B-487B-AC03-5E2BD636C98A}" type="slidenum">
              <a:rPr lang="en-US" smtClean="0"/>
              <a:t>11</a:t>
            </a:fld>
            <a:endParaRPr lang="en-US"/>
          </a:p>
        </p:txBody>
      </p:sp>
    </p:spTree>
    <p:extLst>
      <p:ext uri="{BB962C8B-B14F-4D97-AF65-F5344CB8AC3E}">
        <p14:creationId xmlns:p14="http://schemas.microsoft.com/office/powerpoint/2010/main" val="2771854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80D79-30F3-22BF-DCF9-B1C028DDB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884718-D714-33B7-2841-1C7178BA6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76CDA7-7F0B-78B7-7683-08CB62B0B9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C83BDF-8BCD-A4BE-B9D2-BD2FC0C5D4FD}"/>
              </a:ext>
            </a:extLst>
          </p:cNvPr>
          <p:cNvSpPr>
            <a:spLocks noGrp="1"/>
          </p:cNvSpPr>
          <p:nvPr>
            <p:ph type="sldNum" sz="quarter" idx="5"/>
          </p:nvPr>
        </p:nvSpPr>
        <p:spPr/>
        <p:txBody>
          <a:bodyPr/>
          <a:lstStyle/>
          <a:p>
            <a:fld id="{7434C8BA-841B-487B-AC03-5E2BD636C98A}" type="slidenum">
              <a:rPr lang="en-US" smtClean="0"/>
              <a:t>12</a:t>
            </a:fld>
            <a:endParaRPr lang="en-US"/>
          </a:p>
        </p:txBody>
      </p:sp>
    </p:spTree>
    <p:extLst>
      <p:ext uri="{BB962C8B-B14F-4D97-AF65-F5344CB8AC3E}">
        <p14:creationId xmlns:p14="http://schemas.microsoft.com/office/powerpoint/2010/main" val="4038630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584C3-5DBD-2A58-F6D8-8AFBAE585E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2A506-33F8-EC24-2F1E-6522BC1E8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5DF38-5902-EFE2-53D9-757FCFE69B9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CB0FA9-075B-CBBC-A414-EFCB70071E70}"/>
              </a:ext>
            </a:extLst>
          </p:cNvPr>
          <p:cNvSpPr>
            <a:spLocks noGrp="1"/>
          </p:cNvSpPr>
          <p:nvPr>
            <p:ph type="sldNum" sz="quarter" idx="5"/>
          </p:nvPr>
        </p:nvSpPr>
        <p:spPr/>
        <p:txBody>
          <a:bodyPr/>
          <a:lstStyle/>
          <a:p>
            <a:fld id="{7434C8BA-841B-487B-AC03-5E2BD636C98A}" type="slidenum">
              <a:rPr lang="en-US" smtClean="0"/>
              <a:t>13</a:t>
            </a:fld>
            <a:endParaRPr lang="en-US"/>
          </a:p>
        </p:txBody>
      </p:sp>
    </p:spTree>
    <p:extLst>
      <p:ext uri="{BB962C8B-B14F-4D97-AF65-F5344CB8AC3E}">
        <p14:creationId xmlns:p14="http://schemas.microsoft.com/office/powerpoint/2010/main" val="3042506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BAEFA5-919A-A401-E545-C01D3524335B}"/>
              </a:ext>
            </a:extLst>
          </p:cNvPr>
          <p:cNvPicPr>
            <a:picLocks noChangeAspect="1"/>
          </p:cNvPicPr>
          <p:nvPr userDrawn="1"/>
        </p:nvPicPr>
        <p:blipFill>
          <a:blip r:embed="rId2"/>
          <a:srcRect l="23538" t="9629" r="42414" b="73566"/>
          <a:stretch/>
        </p:blipFill>
        <p:spPr>
          <a:xfrm flipH="1">
            <a:off x="-19250" y="1666277"/>
            <a:ext cx="9480884" cy="4563978"/>
          </a:xfrm>
          <a:prstGeom prst="rect">
            <a:avLst/>
          </a:prstGeom>
        </p:spPr>
      </p:pic>
      <p:sp>
        <p:nvSpPr>
          <p:cNvPr id="2" name="Title 1">
            <a:extLst>
              <a:ext uri="{FF2B5EF4-FFF2-40B4-BE49-F238E27FC236}">
                <a16:creationId xmlns:a16="http://schemas.microsoft.com/office/drawing/2014/main" id="{41B2E2A1-6DA9-BB7D-651B-57439F0A74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D179BDD-FEAA-4D31-3953-AB005247FDA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A42B4B60-0582-1655-BF34-883D722AB201}"/>
              </a:ext>
            </a:extLst>
          </p:cNvPr>
          <p:cNvSpPr>
            <a:spLocks noGrp="1"/>
          </p:cNvSpPr>
          <p:nvPr>
            <p:ph type="ftr" sz="quarter" idx="11"/>
          </p:nvPr>
        </p:nvSpPr>
        <p:spPr>
          <a:xfrm>
            <a:off x="4038600" y="6356350"/>
            <a:ext cx="4114800" cy="365125"/>
          </a:xfrm>
          <a:prstGeom prst="rect">
            <a:avLst/>
          </a:prstGeom>
        </p:spPr>
        <p:txBody>
          <a:bodyPr/>
          <a:lstStyle>
            <a:lvl1pPr>
              <a:defRPr sz="10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4CB2C9A-25C4-03EF-3087-0E4695F1077D}"/>
              </a:ext>
            </a:extLst>
          </p:cNvPr>
          <p:cNvSpPr>
            <a:spLocks noGrp="1"/>
          </p:cNvSpPr>
          <p:nvPr>
            <p:ph type="sldNum" sz="quarter" idx="12"/>
          </p:nvPr>
        </p:nvSpPr>
        <p:spPr>
          <a:xfrm>
            <a:off x="8610600" y="6356350"/>
            <a:ext cx="2743200" cy="365125"/>
          </a:xfrm>
          <a:prstGeom prst="rect">
            <a:avLst/>
          </a:prstGeo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2FDF3309-9F89-46FC-84B7-2246F4700237}" type="slidenum">
              <a:rPr lang="en-US" smtClean="0"/>
              <a:pPr/>
              <a:t>‹#›</a:t>
            </a:fld>
            <a:endParaRPr lang="en-US" dirty="0"/>
          </a:p>
        </p:txBody>
      </p:sp>
    </p:spTree>
    <p:extLst>
      <p:ext uri="{BB962C8B-B14F-4D97-AF65-F5344CB8AC3E}">
        <p14:creationId xmlns:p14="http://schemas.microsoft.com/office/powerpoint/2010/main" val="314649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E0E20F-C08F-5B9F-DBF7-2B1FEE5C3D83}"/>
              </a:ext>
            </a:extLst>
          </p:cNvPr>
          <p:cNvPicPr>
            <a:picLocks noChangeAspect="1"/>
          </p:cNvPicPr>
          <p:nvPr userDrawn="1"/>
        </p:nvPicPr>
        <p:blipFill>
          <a:blip r:embed="rId2"/>
          <a:srcRect l="1079" t="10390"/>
          <a:stretch/>
        </p:blipFill>
        <p:spPr>
          <a:xfrm>
            <a:off x="0" y="0"/>
            <a:ext cx="12192000" cy="6210392"/>
          </a:xfrm>
          <a:prstGeom prst="rect">
            <a:avLst/>
          </a:prstGeom>
        </p:spPr>
      </p:pic>
      <p:sp>
        <p:nvSpPr>
          <p:cNvPr id="3" name="Footer Placeholder 2">
            <a:extLst>
              <a:ext uri="{FF2B5EF4-FFF2-40B4-BE49-F238E27FC236}">
                <a16:creationId xmlns:a16="http://schemas.microsoft.com/office/drawing/2014/main" id="{DBE8A0DA-1B54-17A3-BE98-CBF582E096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E3FE588-B8B4-0127-060A-0D7F341494BF}"/>
              </a:ext>
            </a:extLst>
          </p:cNvPr>
          <p:cNvSpPr>
            <a:spLocks noGrp="1"/>
          </p:cNvSpPr>
          <p:nvPr>
            <p:ph type="sldNum" sz="quarter" idx="12"/>
          </p:nvPr>
        </p:nvSpPr>
        <p:spPr>
          <a:xfrm>
            <a:off x="8610600" y="6356350"/>
            <a:ext cx="2743200" cy="365125"/>
          </a:xfrm>
          <a:prstGeom prst="rect">
            <a:avLst/>
          </a:prstGeom>
        </p:spPr>
        <p:txBody>
          <a:bodyPr/>
          <a:lstStyle/>
          <a:p>
            <a:fld id="{2FDF3309-9F89-46FC-84B7-2246F4700237}" type="slidenum">
              <a:rPr lang="en-US" smtClean="0"/>
              <a:t>‹#›</a:t>
            </a:fld>
            <a:endParaRPr lang="en-US"/>
          </a:p>
        </p:txBody>
      </p:sp>
    </p:spTree>
    <p:extLst>
      <p:ext uri="{BB962C8B-B14F-4D97-AF65-F5344CB8AC3E}">
        <p14:creationId xmlns:p14="http://schemas.microsoft.com/office/powerpoint/2010/main" val="188396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C84F7A-57C1-DBC2-69FB-745086C189D6}"/>
              </a:ext>
            </a:extLst>
          </p:cNvPr>
          <p:cNvPicPr>
            <a:picLocks noChangeAspect="1"/>
          </p:cNvPicPr>
          <p:nvPr userDrawn="1"/>
        </p:nvPicPr>
        <p:blipFill>
          <a:blip r:embed="rId2"/>
          <a:srcRect l="23538" t="9629" r="42414" b="73566"/>
          <a:stretch/>
        </p:blipFill>
        <p:spPr>
          <a:xfrm flipH="1">
            <a:off x="-19250" y="1666277"/>
            <a:ext cx="9480884" cy="4563978"/>
          </a:xfrm>
          <a:prstGeom prst="rect">
            <a:avLst/>
          </a:prstGeom>
        </p:spPr>
      </p:pic>
      <p:sp>
        <p:nvSpPr>
          <p:cNvPr id="3" name="Footer Placeholder 2">
            <a:extLst>
              <a:ext uri="{FF2B5EF4-FFF2-40B4-BE49-F238E27FC236}">
                <a16:creationId xmlns:a16="http://schemas.microsoft.com/office/drawing/2014/main" id="{DBE8A0DA-1B54-17A3-BE98-CBF582E096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E3FE588-B8B4-0127-060A-0D7F341494BF}"/>
              </a:ext>
            </a:extLst>
          </p:cNvPr>
          <p:cNvSpPr>
            <a:spLocks noGrp="1"/>
          </p:cNvSpPr>
          <p:nvPr>
            <p:ph type="sldNum" sz="quarter" idx="12"/>
          </p:nvPr>
        </p:nvSpPr>
        <p:spPr>
          <a:xfrm>
            <a:off x="8610600" y="6356350"/>
            <a:ext cx="2743200" cy="365125"/>
          </a:xfrm>
          <a:prstGeom prst="rect">
            <a:avLst/>
          </a:prstGeom>
        </p:spPr>
        <p:txBody>
          <a:bodyPr/>
          <a:lstStyle/>
          <a:p>
            <a:fld id="{2FDF3309-9F89-46FC-84B7-2246F4700237}" type="slidenum">
              <a:rPr lang="en-US" smtClean="0"/>
              <a:t>‹#›</a:t>
            </a:fld>
            <a:endParaRPr lang="en-US"/>
          </a:p>
        </p:txBody>
      </p:sp>
    </p:spTree>
    <p:extLst>
      <p:ext uri="{BB962C8B-B14F-4D97-AF65-F5344CB8AC3E}">
        <p14:creationId xmlns:p14="http://schemas.microsoft.com/office/powerpoint/2010/main" val="295798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3A91-05B0-0613-BEB3-B3911CD2CA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038B360-F0F5-5F0E-F1D4-FCE5BDED938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FF6F438-C215-9A7A-31BC-E84797F58C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5687C2-D390-7892-6709-FEC7A414DA7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9FB5F1E-7215-0748-77F8-840C601008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41FF72-93C3-14B0-FECD-256BB7534485}"/>
              </a:ext>
            </a:extLst>
          </p:cNvPr>
          <p:cNvSpPr>
            <a:spLocks noGrp="1"/>
          </p:cNvSpPr>
          <p:nvPr>
            <p:ph type="sldNum" sz="quarter" idx="12"/>
          </p:nvPr>
        </p:nvSpPr>
        <p:spPr>
          <a:xfrm>
            <a:off x="8610600" y="6356350"/>
            <a:ext cx="2743200" cy="365125"/>
          </a:xfrm>
          <a:prstGeom prst="rect">
            <a:avLst/>
          </a:prstGeom>
        </p:spPr>
        <p:txBody>
          <a:bodyPr/>
          <a:lstStyle/>
          <a:p>
            <a:fld id="{2FDF3309-9F89-46FC-84B7-2246F4700237}" type="slidenum">
              <a:rPr lang="en-US" smtClean="0"/>
              <a:t>‹#›</a:t>
            </a:fld>
            <a:endParaRPr lang="en-US"/>
          </a:p>
        </p:txBody>
      </p:sp>
    </p:spTree>
    <p:extLst>
      <p:ext uri="{BB962C8B-B14F-4D97-AF65-F5344CB8AC3E}">
        <p14:creationId xmlns:p14="http://schemas.microsoft.com/office/powerpoint/2010/main" val="248796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AC8C-60D0-BAC8-B0D2-8C1ADCD1A7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2E6F9F-B48D-39AD-56C8-48162A339B2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AC4241-0240-0149-35D4-A479483052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7D57A-98A5-4E22-742D-465C73E5E8A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CE7AC6C-2703-B1B2-0A05-C676E7B5A9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288CCE3-40D5-AF61-2F06-A8DA98502182}"/>
              </a:ext>
            </a:extLst>
          </p:cNvPr>
          <p:cNvSpPr>
            <a:spLocks noGrp="1"/>
          </p:cNvSpPr>
          <p:nvPr>
            <p:ph type="sldNum" sz="quarter" idx="12"/>
          </p:nvPr>
        </p:nvSpPr>
        <p:spPr>
          <a:xfrm>
            <a:off x="8610600" y="6356350"/>
            <a:ext cx="2743200" cy="365125"/>
          </a:xfrm>
          <a:prstGeom prst="rect">
            <a:avLst/>
          </a:prstGeom>
        </p:spPr>
        <p:txBody>
          <a:bodyPr/>
          <a:lstStyle/>
          <a:p>
            <a:fld id="{2FDF3309-9F89-46FC-84B7-2246F4700237}" type="slidenum">
              <a:rPr lang="en-US" smtClean="0"/>
              <a:t>‹#›</a:t>
            </a:fld>
            <a:endParaRPr lang="en-US"/>
          </a:p>
        </p:txBody>
      </p:sp>
    </p:spTree>
    <p:extLst>
      <p:ext uri="{BB962C8B-B14F-4D97-AF65-F5344CB8AC3E}">
        <p14:creationId xmlns:p14="http://schemas.microsoft.com/office/powerpoint/2010/main" val="219839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A9F1-DDA5-5CD8-7122-EF81D5312F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CD6A7E-FB9D-7BD0-876B-7C3C11BE3E9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DACD7-5763-F826-DA4F-F0604D7EC38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1F1ED59-6E44-BB4A-D0DF-D90FD2A54D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F9FE30C-19DA-069F-975C-840978FF7F6F}"/>
              </a:ext>
            </a:extLst>
          </p:cNvPr>
          <p:cNvSpPr>
            <a:spLocks noGrp="1"/>
          </p:cNvSpPr>
          <p:nvPr>
            <p:ph type="sldNum" sz="quarter" idx="12"/>
          </p:nvPr>
        </p:nvSpPr>
        <p:spPr>
          <a:xfrm>
            <a:off x="8610600" y="6356350"/>
            <a:ext cx="2743200" cy="365125"/>
          </a:xfrm>
          <a:prstGeom prst="rect">
            <a:avLst/>
          </a:prstGeom>
        </p:spPr>
        <p:txBody>
          <a:bodyPr/>
          <a:lstStyle/>
          <a:p>
            <a:fld id="{2FDF3309-9F89-46FC-84B7-2246F4700237}" type="slidenum">
              <a:rPr lang="en-US" smtClean="0"/>
              <a:t>‹#›</a:t>
            </a:fld>
            <a:endParaRPr lang="en-US"/>
          </a:p>
        </p:txBody>
      </p:sp>
    </p:spTree>
    <p:extLst>
      <p:ext uri="{BB962C8B-B14F-4D97-AF65-F5344CB8AC3E}">
        <p14:creationId xmlns:p14="http://schemas.microsoft.com/office/powerpoint/2010/main" val="10132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F18065-8DDE-09FF-670A-74DC2553CB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6761A6-E543-E8E6-B498-5795AE55989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8E1CB-74ED-91B8-D819-21FAECADA4F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65D0E9E-09E5-DAEA-5B39-D964622B86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0A26A2-3157-B3B6-E51F-7A278F427764}"/>
              </a:ext>
            </a:extLst>
          </p:cNvPr>
          <p:cNvSpPr>
            <a:spLocks noGrp="1"/>
          </p:cNvSpPr>
          <p:nvPr>
            <p:ph type="sldNum" sz="quarter" idx="12"/>
          </p:nvPr>
        </p:nvSpPr>
        <p:spPr>
          <a:xfrm>
            <a:off x="8610600" y="6356350"/>
            <a:ext cx="2743200" cy="365125"/>
          </a:xfrm>
          <a:prstGeom prst="rect">
            <a:avLst/>
          </a:prstGeom>
        </p:spPr>
        <p:txBody>
          <a:bodyPr/>
          <a:lstStyle/>
          <a:p>
            <a:fld id="{2FDF3309-9F89-46FC-84B7-2246F4700237}" type="slidenum">
              <a:rPr lang="en-US" smtClean="0"/>
              <a:t>‹#›</a:t>
            </a:fld>
            <a:endParaRPr lang="en-US"/>
          </a:p>
        </p:txBody>
      </p:sp>
    </p:spTree>
    <p:extLst>
      <p:ext uri="{BB962C8B-B14F-4D97-AF65-F5344CB8AC3E}">
        <p14:creationId xmlns:p14="http://schemas.microsoft.com/office/powerpoint/2010/main" val="22684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F8131-2F56-2DE4-6960-D992BDB6C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AF245B-9530-2078-5BCD-F9B0F59EF9A4}"/>
              </a:ext>
            </a:extLst>
          </p:cNvPr>
          <p:cNvSpPr>
            <a:spLocks noGrp="1"/>
          </p:cNvSpPr>
          <p:nvPr>
            <p:ph idx="1"/>
          </p:nvPr>
        </p:nvSpPr>
        <p:spPr>
          <a:xfrm>
            <a:off x="495300" y="1825625"/>
            <a:ext cx="108585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2CC02D3-CD69-30D8-C82F-F5A9EB0112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26F0D1-1A3E-F3D9-1F91-21D7CEDCCCDE}"/>
              </a:ext>
            </a:extLst>
          </p:cNvPr>
          <p:cNvSpPr>
            <a:spLocks noGrp="1"/>
          </p:cNvSpPr>
          <p:nvPr>
            <p:ph type="sldNum" sz="quarter" idx="12"/>
          </p:nvPr>
        </p:nvSpPr>
        <p:spPr>
          <a:xfrm>
            <a:off x="8610600" y="6356350"/>
            <a:ext cx="2743200" cy="365125"/>
          </a:xfrm>
          <a:prstGeom prst="rect">
            <a:avLst/>
          </a:prstGeom>
        </p:spPr>
        <p:txBody>
          <a:bodyPr/>
          <a:lstStyle/>
          <a:p>
            <a:fld id="{2FDF3309-9F89-46FC-84B7-2246F4700237}" type="slidenum">
              <a:rPr lang="en-US" smtClean="0"/>
              <a:t>‹#›</a:t>
            </a:fld>
            <a:endParaRPr lang="en-US"/>
          </a:p>
        </p:txBody>
      </p:sp>
    </p:spTree>
    <p:extLst>
      <p:ext uri="{BB962C8B-B14F-4D97-AF65-F5344CB8AC3E}">
        <p14:creationId xmlns:p14="http://schemas.microsoft.com/office/powerpoint/2010/main" val="266428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 Cop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2CC02D3-CD69-30D8-C82F-F5A9EB0112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26F0D1-1A3E-F3D9-1F91-21D7CEDCCCDE}"/>
              </a:ext>
            </a:extLst>
          </p:cNvPr>
          <p:cNvSpPr>
            <a:spLocks noGrp="1"/>
          </p:cNvSpPr>
          <p:nvPr>
            <p:ph type="sldNum" sz="quarter" idx="12"/>
          </p:nvPr>
        </p:nvSpPr>
        <p:spPr>
          <a:xfrm>
            <a:off x="8610599" y="6356350"/>
            <a:ext cx="3312227" cy="365125"/>
          </a:xfrm>
          <a:prstGeom prst="rect">
            <a:avLst/>
          </a:prstGeom>
        </p:spPr>
        <p:txBody>
          <a:bodyPr/>
          <a:lstStyle/>
          <a:p>
            <a:fld id="{2FDF3309-9F89-46FC-84B7-2246F4700237}" type="slidenum">
              <a:rPr lang="en-US" smtClean="0"/>
              <a:t>‹#›</a:t>
            </a:fld>
            <a:endParaRPr lang="en-US"/>
          </a:p>
        </p:txBody>
      </p:sp>
      <p:sp>
        <p:nvSpPr>
          <p:cNvPr id="4" name="Picture Placeholder 2">
            <a:extLst>
              <a:ext uri="{FF2B5EF4-FFF2-40B4-BE49-F238E27FC236}">
                <a16:creationId xmlns:a16="http://schemas.microsoft.com/office/drawing/2014/main" id="{B5B67D77-B97A-F58F-D341-EEB6296EC07D}"/>
              </a:ext>
            </a:extLst>
          </p:cNvPr>
          <p:cNvSpPr>
            <a:spLocks noGrp="1"/>
          </p:cNvSpPr>
          <p:nvPr>
            <p:ph type="pic" idx="1"/>
          </p:nvPr>
        </p:nvSpPr>
        <p:spPr>
          <a:xfrm>
            <a:off x="0" y="0"/>
            <a:ext cx="6096000" cy="61870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Title 1">
            <a:extLst>
              <a:ext uri="{FF2B5EF4-FFF2-40B4-BE49-F238E27FC236}">
                <a16:creationId xmlns:a16="http://schemas.microsoft.com/office/drawing/2014/main" id="{58AA2685-670A-06B4-7750-73C5D93F8AB7}"/>
              </a:ext>
            </a:extLst>
          </p:cNvPr>
          <p:cNvSpPr>
            <a:spLocks noGrp="1"/>
          </p:cNvSpPr>
          <p:nvPr>
            <p:ph type="title"/>
          </p:nvPr>
        </p:nvSpPr>
        <p:spPr>
          <a:xfrm>
            <a:off x="6448301" y="670956"/>
            <a:ext cx="5213268" cy="1185388"/>
          </a:xfr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4D588B44-AE57-FFC2-166A-AA181A66210F}"/>
              </a:ext>
            </a:extLst>
          </p:cNvPr>
          <p:cNvSpPr>
            <a:spLocks noGrp="1"/>
          </p:cNvSpPr>
          <p:nvPr>
            <p:ph idx="13"/>
          </p:nvPr>
        </p:nvSpPr>
        <p:spPr>
          <a:xfrm>
            <a:off x="6448301" y="2271156"/>
            <a:ext cx="5213268" cy="23156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718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mage + Cop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AD3D92-100C-2C00-3EB2-388CF6C9FF02}"/>
              </a:ext>
            </a:extLst>
          </p:cNvPr>
          <p:cNvPicPr>
            <a:picLocks noChangeAspect="1"/>
          </p:cNvPicPr>
          <p:nvPr userDrawn="1"/>
        </p:nvPicPr>
        <p:blipFill>
          <a:blip r:embed="rId2"/>
          <a:srcRect l="35698" t="49707" r="54522" b="45071"/>
          <a:stretch/>
        </p:blipFill>
        <p:spPr>
          <a:xfrm>
            <a:off x="0" y="0"/>
            <a:ext cx="12192000" cy="6209904"/>
          </a:xfrm>
          <a:prstGeom prst="rect">
            <a:avLst/>
          </a:prstGeom>
        </p:spPr>
      </p:pic>
      <p:sp>
        <p:nvSpPr>
          <p:cNvPr id="5" name="Footer Placeholder 4">
            <a:extLst>
              <a:ext uri="{FF2B5EF4-FFF2-40B4-BE49-F238E27FC236}">
                <a16:creationId xmlns:a16="http://schemas.microsoft.com/office/drawing/2014/main" id="{02CC02D3-CD69-30D8-C82F-F5A9EB0112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26F0D1-1A3E-F3D9-1F91-21D7CEDCCCDE}"/>
              </a:ext>
            </a:extLst>
          </p:cNvPr>
          <p:cNvSpPr>
            <a:spLocks noGrp="1"/>
          </p:cNvSpPr>
          <p:nvPr>
            <p:ph type="sldNum" sz="quarter" idx="12"/>
          </p:nvPr>
        </p:nvSpPr>
        <p:spPr>
          <a:xfrm>
            <a:off x="8610599" y="6356350"/>
            <a:ext cx="3312227" cy="365125"/>
          </a:xfrm>
          <a:prstGeom prst="rect">
            <a:avLst/>
          </a:prstGeom>
        </p:spPr>
        <p:txBody>
          <a:bodyPr/>
          <a:lstStyle/>
          <a:p>
            <a:fld id="{2FDF3309-9F89-46FC-84B7-2246F4700237}" type="slidenum">
              <a:rPr lang="en-US" smtClean="0"/>
              <a:t>‹#›</a:t>
            </a:fld>
            <a:endParaRPr lang="en-US"/>
          </a:p>
        </p:txBody>
      </p:sp>
      <p:sp>
        <p:nvSpPr>
          <p:cNvPr id="4" name="Picture Placeholder 2">
            <a:extLst>
              <a:ext uri="{FF2B5EF4-FFF2-40B4-BE49-F238E27FC236}">
                <a16:creationId xmlns:a16="http://schemas.microsoft.com/office/drawing/2014/main" id="{B5B67D77-B97A-F58F-D341-EEB6296EC07D}"/>
              </a:ext>
            </a:extLst>
          </p:cNvPr>
          <p:cNvSpPr>
            <a:spLocks noGrp="1"/>
          </p:cNvSpPr>
          <p:nvPr>
            <p:ph type="pic" idx="1"/>
          </p:nvPr>
        </p:nvSpPr>
        <p:spPr>
          <a:xfrm>
            <a:off x="0" y="0"/>
            <a:ext cx="6096000" cy="61870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Title 1">
            <a:extLst>
              <a:ext uri="{FF2B5EF4-FFF2-40B4-BE49-F238E27FC236}">
                <a16:creationId xmlns:a16="http://schemas.microsoft.com/office/drawing/2014/main" id="{58AA2685-670A-06B4-7750-73C5D93F8AB7}"/>
              </a:ext>
            </a:extLst>
          </p:cNvPr>
          <p:cNvSpPr>
            <a:spLocks noGrp="1"/>
          </p:cNvSpPr>
          <p:nvPr>
            <p:ph type="title"/>
          </p:nvPr>
        </p:nvSpPr>
        <p:spPr>
          <a:xfrm>
            <a:off x="6448301" y="670956"/>
            <a:ext cx="5213268" cy="1185388"/>
          </a:xfrm>
        </p:spPr>
        <p:txBody>
          <a:bodyPr/>
          <a:lstStyle>
            <a:lvl1pPr>
              <a:defRPr>
                <a:solidFill>
                  <a:schemeClr val="bg1"/>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4D588B44-AE57-FFC2-166A-AA181A66210F}"/>
              </a:ext>
            </a:extLst>
          </p:cNvPr>
          <p:cNvSpPr>
            <a:spLocks noGrp="1"/>
          </p:cNvSpPr>
          <p:nvPr>
            <p:ph idx="13"/>
          </p:nvPr>
        </p:nvSpPr>
        <p:spPr>
          <a:xfrm>
            <a:off x="6448301" y="2271156"/>
            <a:ext cx="5213268" cy="23156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82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C2EE-C26F-A9A5-5DE1-D3B170F6858A}"/>
              </a:ext>
            </a:extLst>
          </p:cNvPr>
          <p:cNvSpPr>
            <a:spLocks noGrp="1"/>
          </p:cNvSpPr>
          <p:nvPr>
            <p:ph type="title"/>
          </p:nvPr>
        </p:nvSpPr>
        <p:spPr>
          <a:xfrm>
            <a:off x="838200" y="1135583"/>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B36E46-34D1-A763-4A6A-73BD1FAEE900}"/>
              </a:ext>
            </a:extLst>
          </p:cNvPr>
          <p:cNvSpPr>
            <a:spLocks noGrp="1"/>
          </p:cNvSpPr>
          <p:nvPr>
            <p:ph type="body" idx="1"/>
          </p:nvPr>
        </p:nvSpPr>
        <p:spPr>
          <a:xfrm>
            <a:off x="838200" y="4265572"/>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DB431492-74C6-4ACD-4CA8-898D20DF8C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127CA1-79ED-A28B-7472-89361804A123}"/>
              </a:ext>
            </a:extLst>
          </p:cNvPr>
          <p:cNvSpPr>
            <a:spLocks noGrp="1"/>
          </p:cNvSpPr>
          <p:nvPr>
            <p:ph type="sldNum" sz="quarter" idx="12"/>
          </p:nvPr>
        </p:nvSpPr>
        <p:spPr>
          <a:xfrm>
            <a:off x="8610600" y="6356350"/>
            <a:ext cx="2743200" cy="365125"/>
          </a:xfrm>
          <a:prstGeom prst="rect">
            <a:avLst/>
          </a:prstGeom>
        </p:spPr>
        <p:txBody>
          <a:bodyPr/>
          <a:lstStyle/>
          <a:p>
            <a:fld id="{2FDF3309-9F89-46FC-84B7-2246F4700237}" type="slidenum">
              <a:rPr lang="en-US" smtClean="0"/>
              <a:t>‹#›</a:t>
            </a:fld>
            <a:endParaRPr lang="en-US"/>
          </a:p>
        </p:txBody>
      </p:sp>
    </p:spTree>
    <p:extLst>
      <p:ext uri="{BB962C8B-B14F-4D97-AF65-F5344CB8AC3E}">
        <p14:creationId xmlns:p14="http://schemas.microsoft.com/office/powerpoint/2010/main" val="56423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A68E1-44ED-F7F8-7E5D-EF352548E0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E484CC-2B2C-788E-62C5-1D2104B9FE0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537B30-7822-1A43-6E80-E0AED2120ED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C52D23F-91EF-BD27-2786-9C5048AF8E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C4701D-5809-1310-A115-C87A04C4BAAD}"/>
              </a:ext>
            </a:extLst>
          </p:cNvPr>
          <p:cNvSpPr>
            <a:spLocks noGrp="1"/>
          </p:cNvSpPr>
          <p:nvPr>
            <p:ph type="sldNum" sz="quarter" idx="12"/>
          </p:nvPr>
        </p:nvSpPr>
        <p:spPr>
          <a:xfrm>
            <a:off x="8610600" y="6356350"/>
            <a:ext cx="2743200" cy="365125"/>
          </a:xfrm>
          <a:prstGeom prst="rect">
            <a:avLst/>
          </a:prstGeom>
        </p:spPr>
        <p:txBody>
          <a:bodyPr/>
          <a:lstStyle/>
          <a:p>
            <a:fld id="{2FDF3309-9F89-46FC-84B7-2246F4700237}" type="slidenum">
              <a:rPr lang="en-US" smtClean="0"/>
              <a:t>‹#›</a:t>
            </a:fld>
            <a:endParaRPr lang="en-US"/>
          </a:p>
        </p:txBody>
      </p:sp>
    </p:spTree>
    <p:extLst>
      <p:ext uri="{BB962C8B-B14F-4D97-AF65-F5344CB8AC3E}">
        <p14:creationId xmlns:p14="http://schemas.microsoft.com/office/powerpoint/2010/main" val="385790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7938-CE69-4F97-C78E-37EE5617AC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F0DFDD-7EA6-9DA6-FF4D-B4F6C7A7EA1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F7028A-81E3-2E9A-4E59-B0FD8B105AA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76B7B4-C487-0E3A-5A3A-161BFE3A100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5768D-B5F5-01E0-CC31-9E1E2AA20FD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4969CBD-7DC5-2A3C-CBF7-DB28B1E82D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68F2979-0BD2-74F4-B0F7-35DAA2987929}"/>
              </a:ext>
            </a:extLst>
          </p:cNvPr>
          <p:cNvSpPr>
            <a:spLocks noGrp="1"/>
          </p:cNvSpPr>
          <p:nvPr>
            <p:ph type="sldNum" sz="quarter" idx="12"/>
          </p:nvPr>
        </p:nvSpPr>
        <p:spPr>
          <a:xfrm>
            <a:off x="8610600" y="6356350"/>
            <a:ext cx="2743200" cy="365125"/>
          </a:xfrm>
          <a:prstGeom prst="rect">
            <a:avLst/>
          </a:prstGeom>
        </p:spPr>
        <p:txBody>
          <a:bodyPr/>
          <a:lstStyle/>
          <a:p>
            <a:fld id="{2FDF3309-9F89-46FC-84B7-2246F4700237}" type="slidenum">
              <a:rPr lang="en-US" smtClean="0"/>
              <a:t>‹#›</a:t>
            </a:fld>
            <a:endParaRPr lang="en-US"/>
          </a:p>
        </p:txBody>
      </p:sp>
    </p:spTree>
    <p:extLst>
      <p:ext uri="{BB962C8B-B14F-4D97-AF65-F5344CB8AC3E}">
        <p14:creationId xmlns:p14="http://schemas.microsoft.com/office/powerpoint/2010/main" val="210526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369E-CE45-9E28-1CF3-C7B59163D21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DC1E0CE-1F80-93BB-A72C-71367D1AE1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44D61E7-6274-8EAD-DB5A-DD6E7FCB0679}"/>
              </a:ext>
            </a:extLst>
          </p:cNvPr>
          <p:cNvSpPr>
            <a:spLocks noGrp="1"/>
          </p:cNvSpPr>
          <p:nvPr>
            <p:ph type="sldNum" sz="quarter" idx="12"/>
          </p:nvPr>
        </p:nvSpPr>
        <p:spPr>
          <a:xfrm>
            <a:off x="8610600" y="6356350"/>
            <a:ext cx="2743200" cy="365125"/>
          </a:xfrm>
          <a:prstGeom prst="rect">
            <a:avLst/>
          </a:prstGeom>
        </p:spPr>
        <p:txBody>
          <a:bodyPr/>
          <a:lstStyle/>
          <a:p>
            <a:fld id="{2FDF3309-9F89-46FC-84B7-2246F4700237}" type="slidenum">
              <a:rPr lang="en-US" smtClean="0"/>
              <a:t>‹#›</a:t>
            </a:fld>
            <a:endParaRPr lang="en-US"/>
          </a:p>
        </p:txBody>
      </p:sp>
    </p:spTree>
    <p:extLst>
      <p:ext uri="{BB962C8B-B14F-4D97-AF65-F5344CB8AC3E}">
        <p14:creationId xmlns:p14="http://schemas.microsoft.com/office/powerpoint/2010/main" val="410304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A15842-001C-F897-BA58-874459A6882E}"/>
              </a:ext>
            </a:extLst>
          </p:cNvPr>
          <p:cNvPicPr>
            <a:picLocks noChangeAspect="1"/>
          </p:cNvPicPr>
          <p:nvPr userDrawn="1"/>
        </p:nvPicPr>
        <p:blipFill>
          <a:blip r:embed="rId2"/>
          <a:srcRect l="32707" t="42501" r="38852" b="40506"/>
          <a:stretch/>
        </p:blipFill>
        <p:spPr>
          <a:xfrm rot="10800000">
            <a:off x="0" y="0"/>
            <a:ext cx="12192000" cy="6211614"/>
          </a:xfrm>
          <a:prstGeom prst="rect">
            <a:avLst/>
          </a:prstGeom>
        </p:spPr>
      </p:pic>
      <p:sp>
        <p:nvSpPr>
          <p:cNvPr id="3" name="Footer Placeholder 2">
            <a:extLst>
              <a:ext uri="{FF2B5EF4-FFF2-40B4-BE49-F238E27FC236}">
                <a16:creationId xmlns:a16="http://schemas.microsoft.com/office/drawing/2014/main" id="{DBE8A0DA-1B54-17A3-BE98-CBF582E096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E3FE588-B8B4-0127-060A-0D7F341494BF}"/>
              </a:ext>
            </a:extLst>
          </p:cNvPr>
          <p:cNvSpPr>
            <a:spLocks noGrp="1"/>
          </p:cNvSpPr>
          <p:nvPr>
            <p:ph type="sldNum" sz="quarter" idx="12"/>
          </p:nvPr>
        </p:nvSpPr>
        <p:spPr>
          <a:xfrm>
            <a:off x="8610600" y="6356350"/>
            <a:ext cx="2743200" cy="365125"/>
          </a:xfrm>
          <a:prstGeom prst="rect">
            <a:avLst/>
          </a:prstGeom>
        </p:spPr>
        <p:txBody>
          <a:bodyPr/>
          <a:lstStyle/>
          <a:p>
            <a:fld id="{2FDF3309-9F89-46FC-84B7-2246F4700237}" type="slidenum">
              <a:rPr lang="en-US" smtClean="0"/>
              <a:t>‹#›</a:t>
            </a:fld>
            <a:endParaRPr lang="en-US"/>
          </a:p>
        </p:txBody>
      </p:sp>
    </p:spTree>
    <p:extLst>
      <p:ext uri="{BB962C8B-B14F-4D97-AF65-F5344CB8AC3E}">
        <p14:creationId xmlns:p14="http://schemas.microsoft.com/office/powerpoint/2010/main" val="421892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A1034B-901C-6104-5FDB-DFCC24396F3B}"/>
              </a:ext>
            </a:extLst>
          </p:cNvPr>
          <p:cNvPicPr>
            <a:picLocks noChangeAspect="1"/>
          </p:cNvPicPr>
          <p:nvPr userDrawn="1"/>
        </p:nvPicPr>
        <p:blipFill>
          <a:blip r:embed="rId17"/>
          <a:srcRect l="5608" t="9602" r="33854" b="21600"/>
          <a:stretch/>
        </p:blipFill>
        <p:spPr>
          <a:xfrm>
            <a:off x="-10532" y="15920"/>
            <a:ext cx="12192000" cy="6250355"/>
          </a:xfrm>
          <a:prstGeom prst="rect">
            <a:avLst/>
          </a:prstGeom>
        </p:spPr>
      </p:pic>
      <p:pic>
        <p:nvPicPr>
          <p:cNvPr id="11" name="Picture 10">
            <a:extLst>
              <a:ext uri="{FF2B5EF4-FFF2-40B4-BE49-F238E27FC236}">
                <a16:creationId xmlns:a16="http://schemas.microsoft.com/office/drawing/2014/main" id="{2877EA2D-6CD9-8E58-DFC2-3D63E487B8D4}"/>
              </a:ext>
            </a:extLst>
          </p:cNvPr>
          <p:cNvPicPr>
            <a:picLocks noChangeAspect="1"/>
          </p:cNvPicPr>
          <p:nvPr userDrawn="1"/>
        </p:nvPicPr>
        <p:blipFill>
          <a:blip r:embed="rId18"/>
          <a:srcRect l="-681" t="11397" r="40241" b="49710"/>
          <a:stretch/>
        </p:blipFill>
        <p:spPr>
          <a:xfrm>
            <a:off x="5124305" y="2366963"/>
            <a:ext cx="7067695" cy="3965575"/>
          </a:xfrm>
          <a:prstGeom prst="rect">
            <a:avLst/>
          </a:prstGeom>
        </p:spPr>
      </p:pic>
      <p:sp>
        <p:nvSpPr>
          <p:cNvPr id="9" name="Rectangle 8">
            <a:extLst>
              <a:ext uri="{FF2B5EF4-FFF2-40B4-BE49-F238E27FC236}">
                <a16:creationId xmlns:a16="http://schemas.microsoft.com/office/drawing/2014/main" id="{72BEF835-E941-8D75-5182-9F82761AC78A}"/>
              </a:ext>
            </a:extLst>
          </p:cNvPr>
          <p:cNvSpPr/>
          <p:nvPr userDrawn="1"/>
        </p:nvSpPr>
        <p:spPr>
          <a:xfrm>
            <a:off x="0" y="6213062"/>
            <a:ext cx="12192000" cy="638881"/>
          </a:xfrm>
          <a:prstGeom prst="rect">
            <a:avLst/>
          </a:prstGeom>
          <a:solidFill>
            <a:srgbClr val="0B061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D5DC8003-0B8A-86BD-4C73-E3325E24CFCF}"/>
              </a:ext>
            </a:extLst>
          </p:cNvPr>
          <p:cNvSpPr>
            <a:spLocks noGrp="1"/>
          </p:cNvSpPr>
          <p:nvPr>
            <p:ph type="title"/>
          </p:nvPr>
        </p:nvSpPr>
        <p:spPr>
          <a:xfrm>
            <a:off x="495300" y="520700"/>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886A62D-068F-C939-C0BD-44C89C138CDB}"/>
              </a:ext>
            </a:extLst>
          </p:cNvPr>
          <p:cNvSpPr>
            <a:spLocks noGrp="1"/>
          </p:cNvSpPr>
          <p:nvPr>
            <p:ph type="body" idx="1"/>
          </p:nvPr>
        </p:nvSpPr>
        <p:spPr>
          <a:xfrm>
            <a:off x="495300" y="1981200"/>
            <a:ext cx="10515600" cy="412586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EEEE1B8-5D17-726D-6DFD-BE3DDE6861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E08257D1-4FDA-0E04-D034-FABA0B953181}"/>
              </a:ext>
            </a:extLst>
          </p:cNvPr>
          <p:cNvSpPr>
            <a:spLocks noGrp="1"/>
          </p:cNvSpPr>
          <p:nvPr>
            <p:ph type="sldNum" sz="quarter" idx="4"/>
          </p:nvPr>
        </p:nvSpPr>
        <p:spPr>
          <a:xfrm>
            <a:off x="8610599" y="6356350"/>
            <a:ext cx="334255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2FDF3309-9F89-46FC-84B7-2246F4700237}" type="slidenum">
              <a:rPr lang="en-US" smtClean="0"/>
              <a:pPr/>
              <a:t>‹#›</a:t>
            </a:fld>
            <a:endParaRPr lang="en-US" dirty="0"/>
          </a:p>
        </p:txBody>
      </p:sp>
      <p:pic>
        <p:nvPicPr>
          <p:cNvPr id="16" name="Picture 15">
            <a:extLst>
              <a:ext uri="{FF2B5EF4-FFF2-40B4-BE49-F238E27FC236}">
                <a16:creationId xmlns:a16="http://schemas.microsoft.com/office/drawing/2014/main" id="{DC1EDC8D-6117-0A91-3E4F-7BB014A7CF1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12172" y="6380942"/>
            <a:ext cx="2697042" cy="315939"/>
          </a:xfrm>
          <a:prstGeom prst="rect">
            <a:avLst/>
          </a:prstGeom>
        </p:spPr>
      </p:pic>
    </p:spTree>
    <p:extLst>
      <p:ext uri="{BB962C8B-B14F-4D97-AF65-F5344CB8AC3E}">
        <p14:creationId xmlns:p14="http://schemas.microsoft.com/office/powerpoint/2010/main" val="3145397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6" r:id="rId4"/>
    <p:sldLayoutId id="2147483651" r:id="rId5"/>
    <p:sldLayoutId id="2147483652" r:id="rId6"/>
    <p:sldLayoutId id="2147483653" r:id="rId7"/>
    <p:sldLayoutId id="2147483654" r:id="rId8"/>
    <p:sldLayoutId id="2147483662" r:id="rId9"/>
    <p:sldLayoutId id="2147483665" r:id="rId10"/>
    <p:sldLayoutId id="2147483663" r:id="rId11"/>
    <p:sldLayoutId id="2147483656" r:id="rId12"/>
    <p:sldLayoutId id="2147483657" r:id="rId13"/>
    <p:sldLayoutId id="2147483658" r:id="rId14"/>
    <p:sldLayoutId id="214748365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kern="1200">
          <a:solidFill>
            <a:srgbClr val="4B4C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B4C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B4C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B4C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B4C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B4C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 userDrawn="1">
          <p15:clr>
            <a:srgbClr val="F26B43"/>
          </p15:clr>
        </p15:guide>
        <p15:guide id="2" pos="312" userDrawn="1">
          <p15:clr>
            <a:srgbClr val="F26B43"/>
          </p15:clr>
        </p15:guide>
        <p15:guide id="3" pos="7368" userDrawn="1">
          <p15:clr>
            <a:srgbClr val="F26B43"/>
          </p15:clr>
        </p15:guide>
        <p15:guide id="4" pos="432" userDrawn="1">
          <p15:clr>
            <a:srgbClr val="F26B43"/>
          </p15:clr>
        </p15:guide>
        <p15:guide id="5" pos="768" userDrawn="1">
          <p15:clr>
            <a:srgbClr val="F26B43"/>
          </p15:clr>
        </p15:guide>
        <p15:guide id="6" pos="864" userDrawn="1">
          <p15:clr>
            <a:srgbClr val="F26B43"/>
          </p15:clr>
        </p15:guide>
        <p15:guide id="7" pos="1176" userDrawn="1">
          <p15:clr>
            <a:srgbClr val="F26B43"/>
          </p15:clr>
        </p15:guide>
        <p15:guide id="8" pos="1296" userDrawn="1">
          <p15:clr>
            <a:srgbClr val="F26B43"/>
          </p15:clr>
        </p15:guide>
        <p15:guide id="9" pos="1608" userDrawn="1">
          <p15:clr>
            <a:srgbClr val="F26B43"/>
          </p15:clr>
        </p15:guide>
        <p15:guide id="10" pos="1728" userDrawn="1">
          <p15:clr>
            <a:srgbClr val="F26B43"/>
          </p15:clr>
        </p15:guide>
        <p15:guide id="11" pos="2040" userDrawn="1">
          <p15:clr>
            <a:srgbClr val="F26B43"/>
          </p15:clr>
        </p15:guide>
        <p15:guide id="12" pos="2160" userDrawn="1">
          <p15:clr>
            <a:srgbClr val="F26B43"/>
          </p15:clr>
        </p15:guide>
        <p15:guide id="13" pos="2496" userDrawn="1">
          <p15:clr>
            <a:srgbClr val="F26B43"/>
          </p15:clr>
        </p15:guide>
        <p15:guide id="14" pos="2592" userDrawn="1">
          <p15:clr>
            <a:srgbClr val="F26B43"/>
          </p15:clr>
        </p15:guide>
        <p15:guide id="15" pos="2928" userDrawn="1">
          <p15:clr>
            <a:srgbClr val="F26B43"/>
          </p15:clr>
        </p15:guide>
        <p15:guide id="16" pos="3024" userDrawn="1">
          <p15:clr>
            <a:srgbClr val="F26B43"/>
          </p15:clr>
        </p15:guide>
        <p15:guide id="17" pos="3336" userDrawn="1">
          <p15:clr>
            <a:srgbClr val="F26B43"/>
          </p15:clr>
        </p15:guide>
        <p15:guide id="18" pos="3456" userDrawn="1">
          <p15:clr>
            <a:srgbClr val="F26B43"/>
          </p15:clr>
        </p15:guide>
        <p15:guide id="19" pos="3792" userDrawn="1">
          <p15:clr>
            <a:srgbClr val="F26B43"/>
          </p15:clr>
        </p15:guide>
        <p15:guide id="20" pos="3888" userDrawn="1">
          <p15:clr>
            <a:srgbClr val="F26B43"/>
          </p15:clr>
        </p15:guide>
        <p15:guide id="21" pos="4224" userDrawn="1">
          <p15:clr>
            <a:srgbClr val="F26B43"/>
          </p15:clr>
        </p15:guide>
        <p15:guide id="22" pos="4320" userDrawn="1">
          <p15:clr>
            <a:srgbClr val="F26B43"/>
          </p15:clr>
        </p15:guide>
        <p15:guide id="23" pos="4656" userDrawn="1">
          <p15:clr>
            <a:srgbClr val="F26B43"/>
          </p15:clr>
        </p15:guide>
        <p15:guide id="24" pos="4752" userDrawn="1">
          <p15:clr>
            <a:srgbClr val="F26B43"/>
          </p15:clr>
        </p15:guide>
        <p15:guide id="25" pos="5088" userDrawn="1">
          <p15:clr>
            <a:srgbClr val="F26B43"/>
          </p15:clr>
        </p15:guide>
        <p15:guide id="26" pos="5184" userDrawn="1">
          <p15:clr>
            <a:srgbClr val="F26B43"/>
          </p15:clr>
        </p15:guide>
        <p15:guide id="27" pos="5520" userDrawn="1">
          <p15:clr>
            <a:srgbClr val="F26B43"/>
          </p15:clr>
        </p15:guide>
        <p15:guide id="28" pos="5616" userDrawn="1">
          <p15:clr>
            <a:srgbClr val="F26B43"/>
          </p15:clr>
        </p15:guide>
        <p15:guide id="29" pos="5952" userDrawn="1">
          <p15:clr>
            <a:srgbClr val="F26B43"/>
          </p15:clr>
        </p15:guide>
        <p15:guide id="30" pos="6048" userDrawn="1">
          <p15:clr>
            <a:srgbClr val="F26B43"/>
          </p15:clr>
        </p15:guide>
        <p15:guide id="31" pos="6384" userDrawn="1">
          <p15:clr>
            <a:srgbClr val="F26B43"/>
          </p15:clr>
        </p15:guide>
        <p15:guide id="32" pos="6504" userDrawn="1">
          <p15:clr>
            <a:srgbClr val="F26B43"/>
          </p15:clr>
        </p15:guide>
        <p15:guide id="33" pos="6816" userDrawn="1">
          <p15:clr>
            <a:srgbClr val="F26B43"/>
          </p15:clr>
        </p15:guide>
        <p15:guide id="34" pos="6936" userDrawn="1">
          <p15:clr>
            <a:srgbClr val="F26B43"/>
          </p15:clr>
        </p15:guide>
        <p15:guide id="35" pos="7272" userDrawn="1">
          <p15:clr>
            <a:srgbClr val="F26B43"/>
          </p15:clr>
        </p15:guide>
        <p15:guide id="36" orient="horz" pos="1152" userDrawn="1">
          <p15:clr>
            <a:srgbClr val="F26B43"/>
          </p15:clr>
        </p15:guide>
        <p15:guide id="37" orient="horz" pos="1248" userDrawn="1">
          <p15:clr>
            <a:srgbClr val="F26B43"/>
          </p15:clr>
        </p15:guide>
        <p15:guide id="38" orient="horz" pos="2088" userDrawn="1">
          <p15:clr>
            <a:srgbClr val="F26B43"/>
          </p15:clr>
        </p15:guide>
        <p15:guide id="39" orient="horz" pos="2184" userDrawn="1">
          <p15:clr>
            <a:srgbClr val="F26B43"/>
          </p15:clr>
        </p15:guide>
        <p15:guide id="40" orient="horz" pos="3024" userDrawn="1">
          <p15:clr>
            <a:srgbClr val="F26B43"/>
          </p15:clr>
        </p15:guide>
        <p15:guide id="41" orient="horz" pos="314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coloradosph.cuanschutz.edu/education/departments/health-systems-management-policy/research/chcpa" TargetMode="Externa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10.xml"/><Relationship Id="rId4" Type="http://schemas.openxmlformats.org/officeDocument/2006/relationships/hyperlink" Target="https://leg.colorado.gov/bills/sb25-04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coloradosph.cuanschutz.edu/education/departments/health-systems-management-policy/research/chcpa" TargetMode="Externa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F2581-9421-640C-1076-E7F2BB8862B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929BAC-743C-8C8A-0D3A-730D59FD6BF1}"/>
              </a:ext>
            </a:extLst>
          </p:cNvPr>
          <p:cNvSpPr txBox="1"/>
          <p:nvPr/>
        </p:nvSpPr>
        <p:spPr>
          <a:xfrm>
            <a:off x="3380510" y="3807356"/>
            <a:ext cx="8089407" cy="2554545"/>
          </a:xfrm>
          <a:prstGeom prst="rect">
            <a:avLst/>
          </a:prstGeom>
          <a:noFill/>
        </p:spPr>
        <p:txBody>
          <a:bodyPr wrap="square" lIns="91440" tIns="45720" rIns="91440" bIns="45720" rtlCol="0" anchor="t">
            <a:spAutoFit/>
          </a:bodyPr>
          <a:lstStyle/>
          <a:p>
            <a:pPr algn="r"/>
            <a:r>
              <a:rPr lang="en-US" sz="2000" b="1" dirty="0">
                <a:latin typeface="Arial" panose="020B0604020202020204" pitchFamily="34" charset="0"/>
                <a:cs typeface="Arial" panose="020B0604020202020204" pitchFamily="34" charset="0"/>
              </a:rPr>
              <a:t>Glen Mays, PhD, MPH</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Judson Distinguished Professor of Health Policy</a:t>
            </a:r>
          </a:p>
          <a:p>
            <a:pPr algn="r"/>
            <a:r>
              <a:rPr lang="en-US" sz="2000" b="1" dirty="0">
                <a:latin typeface="Arial" panose="020B0604020202020204" pitchFamily="34" charset="0"/>
                <a:cs typeface="Arial" panose="020B0604020202020204" pitchFamily="34" charset="0"/>
              </a:rPr>
              <a:t>Chair, Department of Health Systems, Management &amp; Policy</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Colorado School of Public Health</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University of Colorado – Anschutz Medical Campus</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glen.mays@CUAnschutz.edu</a:t>
            </a:r>
          </a:p>
          <a:p>
            <a:pPr algn="r"/>
            <a:endParaRPr lang="en-US" sz="2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61F0DCD-0D19-8487-0BC2-A9E14840A041}"/>
              </a:ext>
            </a:extLst>
          </p:cNvPr>
          <p:cNvSpPr txBox="1"/>
          <p:nvPr/>
        </p:nvSpPr>
        <p:spPr>
          <a:xfrm>
            <a:off x="68580" y="1549615"/>
            <a:ext cx="11849100" cy="1323439"/>
          </a:xfrm>
          <a:prstGeom prst="rect">
            <a:avLst/>
          </a:prstGeom>
          <a:noFill/>
        </p:spPr>
        <p:txBody>
          <a:bodyPr wrap="square" lIns="91440" tIns="45720" rIns="91440" bIns="45720" rtlCol="0" anchor="t">
            <a:spAutoFit/>
          </a:bodyPr>
          <a:lstStyle/>
          <a:p>
            <a:pPr algn="r"/>
            <a:r>
              <a:rPr lang="en-US" sz="4000" b="1" dirty="0">
                <a:solidFill>
                  <a:schemeClr val="tx2"/>
                </a:solidFill>
                <a:latin typeface="Arial" panose="020B0604020202020204" pitchFamily="34" charset="0"/>
                <a:cs typeface="Arial" panose="020B0604020202020204" pitchFamily="34" charset="0"/>
              </a:rPr>
              <a:t>Using Big Data &amp; Advanced Analytics to </a:t>
            </a:r>
            <a:br>
              <a:rPr lang="en-US" sz="4000" b="1" dirty="0">
                <a:solidFill>
                  <a:schemeClr val="tx2"/>
                </a:solidFill>
                <a:latin typeface="Arial" panose="020B0604020202020204" pitchFamily="34" charset="0"/>
                <a:cs typeface="Arial" panose="020B0604020202020204" pitchFamily="34" charset="0"/>
              </a:rPr>
            </a:br>
            <a:r>
              <a:rPr lang="en-US" sz="4000" b="1" dirty="0">
                <a:solidFill>
                  <a:schemeClr val="tx2"/>
                </a:solidFill>
                <a:latin typeface="Arial" panose="020B0604020202020204" pitchFamily="34" charset="0"/>
                <a:cs typeface="Arial" panose="020B0604020202020204" pitchFamily="34" charset="0"/>
              </a:rPr>
              <a:t>Design a Universal Health System for Colorado </a:t>
            </a:r>
          </a:p>
        </p:txBody>
      </p:sp>
    </p:spTree>
    <p:extLst>
      <p:ext uri="{BB962C8B-B14F-4D97-AF65-F5344CB8AC3E}">
        <p14:creationId xmlns:p14="http://schemas.microsoft.com/office/powerpoint/2010/main" val="222875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BD7A4-8632-09C7-4826-04F1FD70CADA}"/>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5DDDBE2F-7A7D-77C0-9767-646375F3E580}"/>
              </a:ext>
            </a:extLst>
          </p:cNvPr>
          <p:cNvPicPr>
            <a:picLocks noChangeAspect="1"/>
          </p:cNvPicPr>
          <p:nvPr/>
        </p:nvPicPr>
        <p:blipFill>
          <a:blip r:embed="rId3"/>
          <a:srcRect b="8876"/>
          <a:stretch/>
        </p:blipFill>
        <p:spPr>
          <a:xfrm rot="10800000">
            <a:off x="831586" y="-27321"/>
            <a:ext cx="1532164" cy="6249332"/>
          </a:xfrm>
          <a:prstGeom prst="rect">
            <a:avLst/>
          </a:prstGeom>
        </p:spPr>
      </p:pic>
      <p:sp>
        <p:nvSpPr>
          <p:cNvPr id="4" name="Slide Number Placeholder 3">
            <a:extLst>
              <a:ext uri="{FF2B5EF4-FFF2-40B4-BE49-F238E27FC236}">
                <a16:creationId xmlns:a16="http://schemas.microsoft.com/office/drawing/2014/main" id="{23A84DB9-52F9-59A4-8C54-5295BF1D5772}"/>
              </a:ext>
            </a:extLst>
          </p:cNvPr>
          <p:cNvSpPr>
            <a:spLocks noGrp="1"/>
          </p:cNvSpPr>
          <p:nvPr>
            <p:ph type="sldNum" sz="quarter" idx="12"/>
          </p:nvPr>
        </p:nvSpPr>
        <p:spPr/>
        <p:txBody>
          <a:bodyPr/>
          <a:lstStyle/>
          <a:p>
            <a:fld id="{2FDF3309-9F89-46FC-84B7-2246F4700237}" type="slidenum">
              <a:rPr lang="en-US" smtClean="0"/>
              <a:t>10</a:t>
            </a:fld>
            <a:endParaRPr lang="en-US"/>
          </a:p>
        </p:txBody>
      </p:sp>
      <p:pic>
        <p:nvPicPr>
          <p:cNvPr id="9" name="Picture 8">
            <a:extLst>
              <a:ext uri="{FF2B5EF4-FFF2-40B4-BE49-F238E27FC236}">
                <a16:creationId xmlns:a16="http://schemas.microsoft.com/office/drawing/2014/main" id="{D4C56108-F109-AEAE-FFA1-62135AF551FA}"/>
              </a:ext>
            </a:extLst>
          </p:cNvPr>
          <p:cNvPicPr>
            <a:picLocks noChangeAspect="1"/>
          </p:cNvPicPr>
          <p:nvPr/>
        </p:nvPicPr>
        <p:blipFill>
          <a:blip r:embed="rId4"/>
          <a:srcRect t="11395" r="6423" b="46126"/>
          <a:stretch/>
        </p:blipFill>
        <p:spPr>
          <a:xfrm>
            <a:off x="388076" y="5425587"/>
            <a:ext cx="1983277" cy="784994"/>
          </a:xfrm>
          <a:prstGeom prst="rect">
            <a:avLst/>
          </a:prstGeom>
        </p:spPr>
      </p:pic>
      <p:sp>
        <p:nvSpPr>
          <p:cNvPr id="10" name="TextBox 9">
            <a:extLst>
              <a:ext uri="{FF2B5EF4-FFF2-40B4-BE49-F238E27FC236}">
                <a16:creationId xmlns:a16="http://schemas.microsoft.com/office/drawing/2014/main" id="{0DCF685A-0A80-E464-783B-C06FC6E89D22}"/>
              </a:ext>
            </a:extLst>
          </p:cNvPr>
          <p:cNvSpPr txBox="1"/>
          <p:nvPr/>
        </p:nvSpPr>
        <p:spPr>
          <a:xfrm>
            <a:off x="2440098" y="140384"/>
            <a:ext cx="9553782" cy="579646"/>
          </a:xfrm>
          <a:prstGeom prst="rect">
            <a:avLst/>
          </a:prstGeom>
          <a:noFill/>
        </p:spPr>
        <p:txBody>
          <a:bodyPr wrap="square">
            <a:spAutoFit/>
          </a:bodyPr>
          <a:lstStyle/>
          <a:p>
            <a:pPr marL="0" indent="0" algn="l" rtl="0" fontAlgn="base">
              <a:lnSpc>
                <a:spcPts val="3800"/>
              </a:lnSpc>
              <a:buNone/>
            </a:pPr>
            <a:r>
              <a:rPr lang="en-US" sz="4000" b="1" dirty="0">
                <a:solidFill>
                  <a:srgbClr val="056B7D"/>
                </a:solidFill>
                <a:effectLst/>
                <a:latin typeface="Arial" panose="020B0604020202020204" pitchFamily="34" charset="0"/>
                <a:cs typeface="Arial" panose="020B0604020202020204" pitchFamily="34" charset="0"/>
              </a:rPr>
              <a:t>Leveraging Big Data</a:t>
            </a:r>
          </a:p>
        </p:txBody>
      </p:sp>
      <p:sp>
        <p:nvSpPr>
          <p:cNvPr id="11" name="TextBox 10">
            <a:extLst>
              <a:ext uri="{FF2B5EF4-FFF2-40B4-BE49-F238E27FC236}">
                <a16:creationId xmlns:a16="http://schemas.microsoft.com/office/drawing/2014/main" id="{A021E7AF-0FAF-FDBA-8911-1F8C0301D306}"/>
              </a:ext>
            </a:extLst>
          </p:cNvPr>
          <p:cNvSpPr txBox="1"/>
          <p:nvPr/>
        </p:nvSpPr>
        <p:spPr>
          <a:xfrm>
            <a:off x="2569638" y="1305526"/>
            <a:ext cx="9553782" cy="4616648"/>
          </a:xfrm>
          <a:prstGeom prst="rect">
            <a:avLst/>
          </a:prstGeom>
          <a:noFill/>
        </p:spPr>
        <p:txBody>
          <a:bodyPr wrap="square">
            <a:spAutoFit/>
          </a:bodyPr>
          <a:lstStyle/>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Colorado All Payer Claims Data System</a:t>
            </a:r>
            <a:r>
              <a:rPr lang="en-US" sz="2400" dirty="0">
                <a:latin typeface="Arial" panose="020B0604020202020204" pitchFamily="34" charset="0"/>
                <a:cs typeface="Arial" panose="020B0604020202020204" pitchFamily="34" charset="0"/>
              </a:rPr>
              <a:t>: statewide Medicare, Medicaid, and private health insurance claims</a:t>
            </a:r>
          </a:p>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Colorado Hospital Discharge Data System</a:t>
            </a:r>
            <a:r>
              <a:rPr lang="en-US" sz="2400" dirty="0">
                <a:latin typeface="Arial" panose="020B0604020202020204" pitchFamily="34" charset="0"/>
                <a:cs typeface="Arial" panose="020B0604020202020204" pitchFamily="34" charset="0"/>
              </a:rPr>
              <a:t>: hospital and ED use including for uninsured patients</a:t>
            </a:r>
          </a:p>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American Community Survey</a:t>
            </a:r>
            <a:r>
              <a:rPr lang="en-US" sz="2400" dirty="0">
                <a:latin typeface="Arial" panose="020B0604020202020204" pitchFamily="34" charset="0"/>
                <a:cs typeface="Arial" panose="020B0604020202020204" pitchFamily="34" charset="0"/>
              </a:rPr>
              <a:t>: sociodemographic characteristics of insured &amp; uninsured</a:t>
            </a:r>
          </a:p>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Colorado Behavioral Risk Surveillance System</a:t>
            </a:r>
            <a:r>
              <a:rPr lang="en-US" sz="2400" dirty="0">
                <a:latin typeface="Arial" panose="020B0604020202020204" pitchFamily="34" charset="0"/>
                <a:cs typeface="Arial" panose="020B0604020202020204" pitchFamily="34" charset="0"/>
              </a:rPr>
              <a:t>: self-reported health status, preventive service use, usual source of care</a:t>
            </a:r>
          </a:p>
          <a:p>
            <a:pPr marL="174625" indent="-174625" algn="l" rtl="0" fontAlgn="base">
              <a:spcAft>
                <a:spcPts val="600"/>
              </a:spcAft>
              <a:buFont typeface="Arial" panose="020B0604020202020204" pitchFamily="34" charset="0"/>
              <a:buChar char="•"/>
            </a:pPr>
            <a:r>
              <a:rPr lang="en-US" sz="2400" b="1" i="0" dirty="0">
                <a:effectLst/>
                <a:latin typeface="Arial" panose="020B0604020202020204" pitchFamily="34" charset="0"/>
                <a:cs typeface="Arial" panose="020B0604020202020204" pitchFamily="34" charset="0"/>
              </a:rPr>
              <a:t>Medical Expenditure Panel Survey</a:t>
            </a:r>
            <a:r>
              <a:rPr lang="en-US" sz="2400" i="0" dirty="0">
                <a:effectLst/>
                <a:latin typeface="Arial" panose="020B0604020202020204" pitchFamily="34" charset="0"/>
                <a:cs typeface="Arial" panose="020B0604020202020204" pitchFamily="34" charset="0"/>
              </a:rPr>
              <a:t>: deductible and cost-sharing</a:t>
            </a:r>
          </a:p>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Health and Retirement Survey</a:t>
            </a:r>
            <a:r>
              <a:rPr lang="en-US" sz="2400" dirty="0">
                <a:latin typeface="Arial" panose="020B0604020202020204" pitchFamily="34" charset="0"/>
                <a:cs typeface="Arial" panose="020B0604020202020204" pitchFamily="34" charset="0"/>
              </a:rPr>
              <a:t>: long-term care use &amp; spending</a:t>
            </a:r>
            <a:endParaRPr lang="en-US" sz="2400" i="0" dirty="0">
              <a:effectLst/>
              <a:latin typeface="Arial" panose="020B0604020202020204" pitchFamily="34" charset="0"/>
              <a:cs typeface="Arial" panose="020B0604020202020204" pitchFamily="34" charset="0"/>
            </a:endParaRPr>
          </a:p>
          <a:p>
            <a:pPr marL="174625" indent="-174625" algn="l" rtl="0" fontAlgn="base">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8B0EDDA-4025-82C6-4D88-AC2FCF94C8AF}"/>
              </a:ext>
            </a:extLst>
          </p:cNvPr>
          <p:cNvPicPr>
            <a:picLocks noChangeAspect="1"/>
          </p:cNvPicPr>
          <p:nvPr/>
        </p:nvPicPr>
        <p:blipFill>
          <a:blip r:embed="rId5"/>
          <a:stretch>
            <a:fillRect/>
          </a:stretch>
        </p:blipFill>
        <p:spPr>
          <a:xfrm rot="16200000">
            <a:off x="4796946" y="-1532058"/>
            <a:ext cx="86978" cy="4646428"/>
          </a:xfrm>
          <a:prstGeom prst="rect">
            <a:avLst/>
          </a:prstGeom>
        </p:spPr>
      </p:pic>
    </p:spTree>
    <p:extLst>
      <p:ext uri="{BB962C8B-B14F-4D97-AF65-F5344CB8AC3E}">
        <p14:creationId xmlns:p14="http://schemas.microsoft.com/office/powerpoint/2010/main" val="291810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72D53-4202-0793-469C-3781B6CCE8AE}"/>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1079AD00-8C85-78B3-9734-7179070FECB1}"/>
              </a:ext>
            </a:extLst>
          </p:cNvPr>
          <p:cNvPicPr>
            <a:picLocks noChangeAspect="1"/>
          </p:cNvPicPr>
          <p:nvPr/>
        </p:nvPicPr>
        <p:blipFill>
          <a:blip r:embed="rId3"/>
          <a:srcRect b="8876"/>
          <a:stretch/>
        </p:blipFill>
        <p:spPr>
          <a:xfrm rot="10800000">
            <a:off x="831586" y="-27321"/>
            <a:ext cx="1532164" cy="6249332"/>
          </a:xfrm>
          <a:prstGeom prst="rect">
            <a:avLst/>
          </a:prstGeom>
        </p:spPr>
      </p:pic>
      <p:sp>
        <p:nvSpPr>
          <p:cNvPr id="4" name="Slide Number Placeholder 3">
            <a:extLst>
              <a:ext uri="{FF2B5EF4-FFF2-40B4-BE49-F238E27FC236}">
                <a16:creationId xmlns:a16="http://schemas.microsoft.com/office/drawing/2014/main" id="{B3E60D4D-75E4-058A-B8DD-09945CDAF9F4}"/>
              </a:ext>
            </a:extLst>
          </p:cNvPr>
          <p:cNvSpPr>
            <a:spLocks noGrp="1"/>
          </p:cNvSpPr>
          <p:nvPr>
            <p:ph type="sldNum" sz="quarter" idx="12"/>
          </p:nvPr>
        </p:nvSpPr>
        <p:spPr/>
        <p:txBody>
          <a:bodyPr/>
          <a:lstStyle/>
          <a:p>
            <a:fld id="{2FDF3309-9F89-46FC-84B7-2246F4700237}" type="slidenum">
              <a:rPr lang="en-US" smtClean="0"/>
              <a:t>11</a:t>
            </a:fld>
            <a:endParaRPr lang="en-US"/>
          </a:p>
        </p:txBody>
      </p:sp>
      <p:pic>
        <p:nvPicPr>
          <p:cNvPr id="9" name="Picture 8">
            <a:extLst>
              <a:ext uri="{FF2B5EF4-FFF2-40B4-BE49-F238E27FC236}">
                <a16:creationId xmlns:a16="http://schemas.microsoft.com/office/drawing/2014/main" id="{856E2850-F5C1-69B7-C134-92829D5F55B6}"/>
              </a:ext>
            </a:extLst>
          </p:cNvPr>
          <p:cNvPicPr>
            <a:picLocks noChangeAspect="1"/>
          </p:cNvPicPr>
          <p:nvPr/>
        </p:nvPicPr>
        <p:blipFill>
          <a:blip r:embed="rId4"/>
          <a:srcRect t="11395" r="6423" b="46126"/>
          <a:stretch/>
        </p:blipFill>
        <p:spPr>
          <a:xfrm>
            <a:off x="388076" y="5425587"/>
            <a:ext cx="1983277" cy="784994"/>
          </a:xfrm>
          <a:prstGeom prst="rect">
            <a:avLst/>
          </a:prstGeom>
        </p:spPr>
      </p:pic>
      <p:sp>
        <p:nvSpPr>
          <p:cNvPr id="10" name="TextBox 9">
            <a:extLst>
              <a:ext uri="{FF2B5EF4-FFF2-40B4-BE49-F238E27FC236}">
                <a16:creationId xmlns:a16="http://schemas.microsoft.com/office/drawing/2014/main" id="{083C6F3B-3D53-6D39-3A1A-621944EAE03D}"/>
              </a:ext>
            </a:extLst>
          </p:cNvPr>
          <p:cNvSpPr txBox="1"/>
          <p:nvPr/>
        </p:nvSpPr>
        <p:spPr>
          <a:xfrm>
            <a:off x="2440098" y="140384"/>
            <a:ext cx="9553782" cy="579646"/>
          </a:xfrm>
          <a:prstGeom prst="rect">
            <a:avLst/>
          </a:prstGeom>
          <a:noFill/>
        </p:spPr>
        <p:txBody>
          <a:bodyPr wrap="square">
            <a:spAutoFit/>
          </a:bodyPr>
          <a:lstStyle/>
          <a:p>
            <a:pPr marL="0" indent="0" algn="l" rtl="0" fontAlgn="base">
              <a:lnSpc>
                <a:spcPts val="3800"/>
              </a:lnSpc>
              <a:buNone/>
            </a:pPr>
            <a:r>
              <a:rPr lang="en-US" sz="4000" b="1" dirty="0">
                <a:solidFill>
                  <a:srgbClr val="056B7D"/>
                </a:solidFill>
                <a:effectLst/>
                <a:latin typeface="Arial" panose="020B0604020202020204" pitchFamily="34" charset="0"/>
                <a:cs typeface="Arial" panose="020B0604020202020204" pitchFamily="34" charset="0"/>
              </a:rPr>
              <a:t>Analytic approach: microsimulation</a:t>
            </a:r>
          </a:p>
        </p:txBody>
      </p:sp>
      <p:sp>
        <p:nvSpPr>
          <p:cNvPr id="11" name="TextBox 10">
            <a:extLst>
              <a:ext uri="{FF2B5EF4-FFF2-40B4-BE49-F238E27FC236}">
                <a16:creationId xmlns:a16="http://schemas.microsoft.com/office/drawing/2014/main" id="{1623D38E-8CF0-C6B7-3187-EA195B016FCC}"/>
              </a:ext>
            </a:extLst>
          </p:cNvPr>
          <p:cNvSpPr txBox="1"/>
          <p:nvPr/>
        </p:nvSpPr>
        <p:spPr>
          <a:xfrm>
            <a:off x="2486510" y="909286"/>
            <a:ext cx="9553782" cy="5416868"/>
          </a:xfrm>
          <a:prstGeom prst="rect">
            <a:avLst/>
          </a:prstGeom>
          <a:noFill/>
        </p:spPr>
        <p:txBody>
          <a:bodyPr wrap="square">
            <a:spAutoFit/>
          </a:bodyPr>
          <a:lstStyle/>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Base model</a:t>
            </a:r>
            <a:r>
              <a:rPr lang="en-US" sz="2400" dirty="0">
                <a:latin typeface="Arial" panose="020B0604020202020204" pitchFamily="34" charset="0"/>
                <a:cs typeface="Arial" panose="020B0604020202020204" pitchFamily="34" charset="0"/>
              </a:rPr>
              <a:t>: Detailed records for each Colorado resident in the base year 2024 containing demographic information, insurance coverage, service use, expenditures, diagnoses, and health status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p>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Research parameters</a:t>
            </a:r>
            <a:r>
              <a:rPr lang="en-US" sz="2400" dirty="0">
                <a:latin typeface="Arial" panose="020B0604020202020204" pitchFamily="34" charset="0"/>
                <a:cs typeface="Arial" panose="020B0604020202020204" pitchFamily="34" charset="0"/>
              </a:rPr>
              <a:t>: Extract estimates from scientifically reliable studies quantifying how service use, expenditures, and outcomes change in response to changes in insurance coverage and general temporal trends</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Simulation</a:t>
            </a:r>
            <a:r>
              <a:rPr lang="en-US" sz="2400" dirty="0">
                <a:latin typeface="Arial" panose="020B0604020202020204" pitchFamily="34" charset="0"/>
                <a:cs typeface="Arial" panose="020B0604020202020204" pitchFamily="34" charset="0"/>
              </a:rPr>
              <a:t>: Apply parameters to base model. Estimate how each Colorado resident responds (1) under current policy* and (2) when moved to single-payer system: service use, expenditures, outcomes over time (10 years)  </a:t>
            </a:r>
            <a:br>
              <a:rPr lang="en-US" sz="24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7CFBC004-9978-3B54-B361-DCC627B4C9E7}"/>
              </a:ext>
            </a:extLst>
          </p:cNvPr>
          <p:cNvPicPr>
            <a:picLocks noChangeAspect="1"/>
          </p:cNvPicPr>
          <p:nvPr/>
        </p:nvPicPr>
        <p:blipFill>
          <a:blip r:embed="rId5"/>
          <a:stretch>
            <a:fillRect/>
          </a:stretch>
        </p:blipFill>
        <p:spPr>
          <a:xfrm rot="16200000">
            <a:off x="4796946" y="-1532058"/>
            <a:ext cx="86978" cy="4646428"/>
          </a:xfrm>
          <a:prstGeom prst="rect">
            <a:avLst/>
          </a:prstGeom>
        </p:spPr>
      </p:pic>
      <p:sp>
        <p:nvSpPr>
          <p:cNvPr id="3" name="TextBox 2">
            <a:extLst>
              <a:ext uri="{FF2B5EF4-FFF2-40B4-BE49-F238E27FC236}">
                <a16:creationId xmlns:a16="http://schemas.microsoft.com/office/drawing/2014/main" id="{22BAF6BC-9D80-7319-14A3-16183D0F666A}"/>
              </a:ext>
            </a:extLst>
          </p:cNvPr>
          <p:cNvSpPr txBox="1"/>
          <p:nvPr/>
        </p:nvSpPr>
        <p:spPr>
          <a:xfrm>
            <a:off x="3640438" y="6301215"/>
            <a:ext cx="7465365" cy="369332"/>
          </a:xfrm>
          <a:prstGeom prst="rect">
            <a:avLst/>
          </a:prstGeom>
          <a:noFill/>
        </p:spPr>
        <p:txBody>
          <a:bodyPr wrap="square">
            <a:spAutoFit/>
          </a:bodyPr>
          <a:lstStyle/>
          <a:p>
            <a:r>
              <a:rPr lang="en-US" dirty="0">
                <a:solidFill>
                  <a:schemeClr val="bg1"/>
                </a:solidFill>
                <a:latin typeface="Arial" panose="020B0604020202020204" pitchFamily="34" charset="0"/>
                <a:cs typeface="Arial" panose="020B0604020202020204" pitchFamily="34" charset="0"/>
              </a:rPr>
              <a:t>*including effects of H.R. 1 Budget Reconciliation Act of 2015</a:t>
            </a:r>
            <a:endParaRPr lang="en-US" dirty="0">
              <a:solidFill>
                <a:schemeClr val="bg1"/>
              </a:solidFill>
            </a:endParaRPr>
          </a:p>
        </p:txBody>
      </p:sp>
    </p:spTree>
    <p:extLst>
      <p:ext uri="{BB962C8B-B14F-4D97-AF65-F5344CB8AC3E}">
        <p14:creationId xmlns:p14="http://schemas.microsoft.com/office/powerpoint/2010/main" val="189870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6F82D-A770-4B44-CAF7-03ABC8800FE2}"/>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E398922-C849-37FA-9CD7-63EDD10D8AC9}"/>
              </a:ext>
            </a:extLst>
          </p:cNvPr>
          <p:cNvPicPr>
            <a:picLocks noChangeAspect="1"/>
          </p:cNvPicPr>
          <p:nvPr/>
        </p:nvPicPr>
        <p:blipFill>
          <a:blip r:embed="rId3"/>
          <a:srcRect b="8876"/>
          <a:stretch/>
        </p:blipFill>
        <p:spPr>
          <a:xfrm rot="10800000">
            <a:off x="831586" y="-27321"/>
            <a:ext cx="1532164" cy="6249332"/>
          </a:xfrm>
          <a:prstGeom prst="rect">
            <a:avLst/>
          </a:prstGeom>
        </p:spPr>
      </p:pic>
      <p:sp>
        <p:nvSpPr>
          <p:cNvPr id="4" name="Slide Number Placeholder 3">
            <a:extLst>
              <a:ext uri="{FF2B5EF4-FFF2-40B4-BE49-F238E27FC236}">
                <a16:creationId xmlns:a16="http://schemas.microsoft.com/office/drawing/2014/main" id="{E9F04650-4AF1-CA56-E47D-FA2F4D60BCC5}"/>
              </a:ext>
            </a:extLst>
          </p:cNvPr>
          <p:cNvSpPr>
            <a:spLocks noGrp="1"/>
          </p:cNvSpPr>
          <p:nvPr>
            <p:ph type="sldNum" sz="quarter" idx="12"/>
          </p:nvPr>
        </p:nvSpPr>
        <p:spPr/>
        <p:txBody>
          <a:bodyPr/>
          <a:lstStyle/>
          <a:p>
            <a:fld id="{2FDF3309-9F89-46FC-84B7-2246F4700237}" type="slidenum">
              <a:rPr lang="en-US" smtClean="0"/>
              <a:t>12</a:t>
            </a:fld>
            <a:endParaRPr lang="en-US"/>
          </a:p>
        </p:txBody>
      </p:sp>
      <p:pic>
        <p:nvPicPr>
          <p:cNvPr id="9" name="Picture 8">
            <a:extLst>
              <a:ext uri="{FF2B5EF4-FFF2-40B4-BE49-F238E27FC236}">
                <a16:creationId xmlns:a16="http://schemas.microsoft.com/office/drawing/2014/main" id="{C86F2B7D-4DAA-D88F-0933-CBAC1C697BD6}"/>
              </a:ext>
            </a:extLst>
          </p:cNvPr>
          <p:cNvPicPr>
            <a:picLocks noChangeAspect="1"/>
          </p:cNvPicPr>
          <p:nvPr/>
        </p:nvPicPr>
        <p:blipFill>
          <a:blip r:embed="rId4"/>
          <a:srcRect t="11395" r="6423" b="46126"/>
          <a:stretch/>
        </p:blipFill>
        <p:spPr>
          <a:xfrm>
            <a:off x="388076" y="5425587"/>
            <a:ext cx="1983277" cy="784994"/>
          </a:xfrm>
          <a:prstGeom prst="rect">
            <a:avLst/>
          </a:prstGeom>
        </p:spPr>
      </p:pic>
      <p:sp>
        <p:nvSpPr>
          <p:cNvPr id="10" name="TextBox 9">
            <a:extLst>
              <a:ext uri="{FF2B5EF4-FFF2-40B4-BE49-F238E27FC236}">
                <a16:creationId xmlns:a16="http://schemas.microsoft.com/office/drawing/2014/main" id="{27EFE334-6C86-22F9-2FC4-57823DC14C19}"/>
              </a:ext>
            </a:extLst>
          </p:cNvPr>
          <p:cNvSpPr txBox="1"/>
          <p:nvPr/>
        </p:nvSpPr>
        <p:spPr>
          <a:xfrm>
            <a:off x="2440098" y="140384"/>
            <a:ext cx="9553782" cy="579646"/>
          </a:xfrm>
          <a:prstGeom prst="rect">
            <a:avLst/>
          </a:prstGeom>
          <a:noFill/>
        </p:spPr>
        <p:txBody>
          <a:bodyPr wrap="square">
            <a:spAutoFit/>
          </a:bodyPr>
          <a:lstStyle/>
          <a:p>
            <a:pPr marL="0" indent="0" algn="l" rtl="0" fontAlgn="base">
              <a:lnSpc>
                <a:spcPts val="3800"/>
              </a:lnSpc>
              <a:buNone/>
            </a:pPr>
            <a:r>
              <a:rPr lang="en-US" sz="4000" b="1" dirty="0">
                <a:solidFill>
                  <a:srgbClr val="056B7D"/>
                </a:solidFill>
                <a:effectLst/>
                <a:latin typeface="Arial" panose="020B0604020202020204" pitchFamily="34" charset="0"/>
                <a:cs typeface="Arial" panose="020B0604020202020204" pitchFamily="34" charset="0"/>
              </a:rPr>
              <a:t>Analytic approach: microsimulation</a:t>
            </a:r>
          </a:p>
        </p:txBody>
      </p:sp>
      <p:sp>
        <p:nvSpPr>
          <p:cNvPr id="11" name="TextBox 10">
            <a:extLst>
              <a:ext uri="{FF2B5EF4-FFF2-40B4-BE49-F238E27FC236}">
                <a16:creationId xmlns:a16="http://schemas.microsoft.com/office/drawing/2014/main" id="{A9509118-7C8D-057E-6C60-496FC58A5493}"/>
              </a:ext>
            </a:extLst>
          </p:cNvPr>
          <p:cNvSpPr txBox="1"/>
          <p:nvPr/>
        </p:nvSpPr>
        <p:spPr>
          <a:xfrm>
            <a:off x="2569638" y="1137886"/>
            <a:ext cx="9553782" cy="6093976"/>
          </a:xfrm>
          <a:prstGeom prst="rect">
            <a:avLst/>
          </a:prstGeom>
          <a:noFill/>
        </p:spPr>
        <p:txBody>
          <a:bodyPr wrap="square">
            <a:spAutoFit/>
          </a:bodyPr>
          <a:lstStyle/>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Sector modules</a:t>
            </a:r>
            <a:r>
              <a:rPr lang="en-US" sz="2400" dirty="0">
                <a:latin typeface="Arial" panose="020B0604020202020204" pitchFamily="34" charset="0"/>
                <a:cs typeface="Arial" panose="020B0604020202020204" pitchFamily="34" charset="0"/>
              </a:rPr>
              <a:t>: Estimate how changes in service use and expenditures impact specific sectors: physicians, hospitals, employers, insurance industry, Taft-Hartley plans, pharmaceutical industry </a:t>
            </a:r>
          </a:p>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Subgroup analysis</a:t>
            </a:r>
            <a:r>
              <a:rPr lang="en-US" sz="2400" dirty="0">
                <a:latin typeface="Arial" panose="020B0604020202020204" pitchFamily="34" charset="0"/>
                <a:cs typeface="Arial" panose="020B0604020202020204" pitchFamily="34" charset="0"/>
              </a:rPr>
              <a:t>: Detailed estimates for key subgroups of interest: rural communities, racial &amp; ethnic minority populations, socioeconomic status </a:t>
            </a:r>
          </a:p>
          <a:p>
            <a:pPr marL="174625" indent="-174625"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Comparison to alternative systems</a:t>
            </a:r>
            <a:r>
              <a:rPr lang="en-US" sz="2400" dirty="0">
                <a:latin typeface="Arial" panose="020B0604020202020204" pitchFamily="34" charset="0"/>
                <a:cs typeface="Arial" panose="020B0604020202020204" pitchFamily="34" charset="0"/>
              </a:rPr>
              <a:t>:  Compare single-payer system to alternative systems that achieve universal coverage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(e.g. expansion of Colorado Option)</a:t>
            </a:r>
          </a:p>
          <a:p>
            <a:pPr marL="174625" indent="-174625"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Sensitivity analysis:</a:t>
            </a:r>
            <a:r>
              <a:rPr lang="en-US" sz="2400" dirty="0">
                <a:latin typeface="Arial" panose="020B0604020202020204" pitchFamily="34" charset="0"/>
                <a:cs typeface="Arial" panose="020B0604020202020204" pitchFamily="34" charset="0"/>
              </a:rPr>
              <a:t> Examine sensitivity of results to alternative assumptions about parameter values</a:t>
            </a:r>
          </a:p>
          <a:p>
            <a:pPr marL="174625" indent="-174625" fontAlgn="base">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174625" indent="-174625" algn="l" rtl="0" fontAlgn="base">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lgn="l" rtl="0" fontAlgn="base">
              <a:spcAft>
                <a:spcPts val="600"/>
              </a:spcAft>
            </a:pPr>
            <a:endParaRPr lang="en-US" sz="24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BAC625F-4961-9735-FD8A-291D0149847D}"/>
              </a:ext>
            </a:extLst>
          </p:cNvPr>
          <p:cNvPicPr>
            <a:picLocks noChangeAspect="1"/>
          </p:cNvPicPr>
          <p:nvPr/>
        </p:nvPicPr>
        <p:blipFill>
          <a:blip r:embed="rId5"/>
          <a:stretch>
            <a:fillRect/>
          </a:stretch>
        </p:blipFill>
        <p:spPr>
          <a:xfrm rot="16200000">
            <a:off x="4796946" y="-1532058"/>
            <a:ext cx="86978" cy="4646428"/>
          </a:xfrm>
          <a:prstGeom prst="rect">
            <a:avLst/>
          </a:prstGeom>
        </p:spPr>
      </p:pic>
    </p:spTree>
    <p:extLst>
      <p:ext uri="{BB962C8B-B14F-4D97-AF65-F5344CB8AC3E}">
        <p14:creationId xmlns:p14="http://schemas.microsoft.com/office/powerpoint/2010/main" val="27553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D1D41-E127-094E-E097-710F174277AD}"/>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AAC6E26F-A355-950E-F944-25ED4893DFBC}"/>
              </a:ext>
            </a:extLst>
          </p:cNvPr>
          <p:cNvPicPr>
            <a:picLocks noChangeAspect="1"/>
          </p:cNvPicPr>
          <p:nvPr/>
        </p:nvPicPr>
        <p:blipFill>
          <a:blip r:embed="rId3"/>
          <a:srcRect b="8876"/>
          <a:stretch/>
        </p:blipFill>
        <p:spPr>
          <a:xfrm rot="10800000">
            <a:off x="831586" y="-27321"/>
            <a:ext cx="1532164" cy="6249332"/>
          </a:xfrm>
          <a:prstGeom prst="rect">
            <a:avLst/>
          </a:prstGeom>
        </p:spPr>
      </p:pic>
      <p:sp>
        <p:nvSpPr>
          <p:cNvPr id="4" name="Slide Number Placeholder 3">
            <a:extLst>
              <a:ext uri="{FF2B5EF4-FFF2-40B4-BE49-F238E27FC236}">
                <a16:creationId xmlns:a16="http://schemas.microsoft.com/office/drawing/2014/main" id="{EFE22DF1-D87C-6141-8C36-341865A60B54}"/>
              </a:ext>
            </a:extLst>
          </p:cNvPr>
          <p:cNvSpPr>
            <a:spLocks noGrp="1"/>
          </p:cNvSpPr>
          <p:nvPr>
            <p:ph type="sldNum" sz="quarter" idx="12"/>
          </p:nvPr>
        </p:nvSpPr>
        <p:spPr/>
        <p:txBody>
          <a:bodyPr/>
          <a:lstStyle/>
          <a:p>
            <a:fld id="{2FDF3309-9F89-46FC-84B7-2246F4700237}" type="slidenum">
              <a:rPr lang="en-US" smtClean="0"/>
              <a:t>13</a:t>
            </a:fld>
            <a:endParaRPr lang="en-US"/>
          </a:p>
        </p:txBody>
      </p:sp>
      <p:pic>
        <p:nvPicPr>
          <p:cNvPr id="9" name="Picture 8">
            <a:extLst>
              <a:ext uri="{FF2B5EF4-FFF2-40B4-BE49-F238E27FC236}">
                <a16:creationId xmlns:a16="http://schemas.microsoft.com/office/drawing/2014/main" id="{6A0929A3-B9BF-3D64-B14B-61669EAAD416}"/>
              </a:ext>
            </a:extLst>
          </p:cNvPr>
          <p:cNvPicPr>
            <a:picLocks noChangeAspect="1"/>
          </p:cNvPicPr>
          <p:nvPr/>
        </p:nvPicPr>
        <p:blipFill>
          <a:blip r:embed="rId4"/>
          <a:srcRect t="11395" r="6423" b="46126"/>
          <a:stretch/>
        </p:blipFill>
        <p:spPr>
          <a:xfrm>
            <a:off x="388076" y="5425587"/>
            <a:ext cx="1983277" cy="784994"/>
          </a:xfrm>
          <a:prstGeom prst="rect">
            <a:avLst/>
          </a:prstGeom>
        </p:spPr>
      </p:pic>
      <p:sp>
        <p:nvSpPr>
          <p:cNvPr id="10" name="TextBox 9">
            <a:extLst>
              <a:ext uri="{FF2B5EF4-FFF2-40B4-BE49-F238E27FC236}">
                <a16:creationId xmlns:a16="http://schemas.microsoft.com/office/drawing/2014/main" id="{790D843C-BA4C-77CF-066B-008106D66204}"/>
              </a:ext>
            </a:extLst>
          </p:cNvPr>
          <p:cNvSpPr txBox="1"/>
          <p:nvPr/>
        </p:nvSpPr>
        <p:spPr>
          <a:xfrm>
            <a:off x="2440098" y="140384"/>
            <a:ext cx="9553782" cy="579646"/>
          </a:xfrm>
          <a:prstGeom prst="rect">
            <a:avLst/>
          </a:prstGeom>
          <a:noFill/>
        </p:spPr>
        <p:txBody>
          <a:bodyPr wrap="square">
            <a:spAutoFit/>
          </a:bodyPr>
          <a:lstStyle/>
          <a:p>
            <a:pPr marL="0" indent="0" algn="l" rtl="0" fontAlgn="base">
              <a:lnSpc>
                <a:spcPts val="3800"/>
              </a:lnSpc>
              <a:buNone/>
            </a:pPr>
            <a:r>
              <a:rPr lang="en-US" sz="4000" b="1" dirty="0">
                <a:solidFill>
                  <a:srgbClr val="056B7D"/>
                </a:solidFill>
                <a:effectLst/>
                <a:latin typeface="Arial" panose="020B0604020202020204" pitchFamily="34" charset="0"/>
                <a:cs typeface="Arial" panose="020B0604020202020204" pitchFamily="34" charset="0"/>
              </a:rPr>
              <a:t>Estimating effects of current policy</a:t>
            </a:r>
          </a:p>
        </p:txBody>
      </p:sp>
      <p:sp>
        <p:nvSpPr>
          <p:cNvPr id="11" name="TextBox 10">
            <a:extLst>
              <a:ext uri="{FF2B5EF4-FFF2-40B4-BE49-F238E27FC236}">
                <a16:creationId xmlns:a16="http://schemas.microsoft.com/office/drawing/2014/main" id="{F4F1C1CF-8074-62CA-905C-9E260C9889DC}"/>
              </a:ext>
            </a:extLst>
          </p:cNvPr>
          <p:cNvSpPr txBox="1"/>
          <p:nvPr/>
        </p:nvSpPr>
        <p:spPr>
          <a:xfrm>
            <a:off x="2569638" y="1029818"/>
            <a:ext cx="9553782" cy="5647700"/>
          </a:xfrm>
          <a:prstGeom prst="rect">
            <a:avLst/>
          </a:prstGeom>
          <a:noFill/>
        </p:spPr>
        <p:txBody>
          <a:bodyPr wrap="square">
            <a:spAutoFit/>
          </a:bodyPr>
          <a:lstStyle/>
          <a:p>
            <a:pPr marL="342900" indent="-342900"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H.R. 1 Budget Reconciliation Passed by Congress in 2025:</a:t>
            </a:r>
            <a:r>
              <a:rPr lang="en-US" sz="2400" dirty="0">
                <a:latin typeface="Arial" panose="020B0604020202020204" pitchFamily="34" charset="0"/>
                <a:cs typeface="Arial" panose="020B0604020202020204" pitchFamily="34" charset="0"/>
              </a:rPr>
              <a:t> Important consequences for estimating costs and outcomes under current policy</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Medicaid work requirements:</a:t>
            </a:r>
            <a:r>
              <a:rPr lang="en-US" sz="2400" dirty="0">
                <a:latin typeface="Arial" panose="020B0604020202020204" pitchFamily="34" charset="0"/>
                <a:cs typeface="Arial" panose="020B0604020202020204" pitchFamily="34" charset="0"/>
              </a:rPr>
              <a:t> As many as 300,000 Coloradans at risk of losing Medicaid coverage</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Expiration of enhanced premium tax credits:</a:t>
            </a:r>
            <a:r>
              <a:rPr lang="en-US" sz="2400" dirty="0">
                <a:latin typeface="Arial" panose="020B0604020202020204" pitchFamily="34" charset="0"/>
                <a:cs typeface="Arial" panose="020B0604020202020204" pitchFamily="34" charset="0"/>
              </a:rPr>
              <a:t>  For households who buy insurance on the ACA marketplace, premium increases of up to 80%, rising out of pocket costs, and 35,000 Coloradans at risk of losing private insurance coverage. </a:t>
            </a:r>
          </a:p>
          <a:p>
            <a:pPr algn="l" rtl="0" fontAlgn="base">
              <a:spcAft>
                <a:spcPts val="600"/>
              </a:spcAft>
            </a:pPr>
            <a:endParaRPr lang="en-US" sz="2400" dirty="0">
              <a:latin typeface="Arial" panose="020B0604020202020204" pitchFamily="34" charset="0"/>
              <a:cs typeface="Arial" panose="020B0604020202020204" pitchFamily="34" charset="0"/>
            </a:endParaRPr>
          </a:p>
          <a:p>
            <a:pPr algn="l" rtl="0" fontAlgn="base">
              <a:spcAft>
                <a:spcPts val="600"/>
              </a:spcAft>
            </a:pPr>
            <a:r>
              <a:rPr lang="en-US" b="1" dirty="0">
                <a:latin typeface="Arial" panose="020B0604020202020204" pitchFamily="34" charset="0"/>
                <a:cs typeface="Arial" panose="020B0604020202020204" pitchFamily="34" charset="0"/>
              </a:rPr>
              <a:t>Center on Budget and Policy Priorities www.cbpp.org</a:t>
            </a:r>
            <a:r>
              <a:rPr lang="en-US" sz="2400" dirty="0">
                <a:latin typeface="Arial" panose="020B0604020202020204" pitchFamily="34" charset="0"/>
                <a:cs typeface="Arial" panose="020B0604020202020204" pitchFamily="34" charset="0"/>
              </a:rPr>
              <a:t> </a:t>
            </a:r>
          </a:p>
          <a:p>
            <a:pPr algn="l" rtl="0" fontAlgn="base">
              <a:spcAft>
                <a:spcPts val="600"/>
              </a:spcAft>
            </a:pPr>
            <a:endParaRPr lang="en-US" sz="24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F7A08FF-E6CB-B841-96FB-E0C140731D7F}"/>
              </a:ext>
            </a:extLst>
          </p:cNvPr>
          <p:cNvPicPr>
            <a:picLocks noChangeAspect="1"/>
          </p:cNvPicPr>
          <p:nvPr/>
        </p:nvPicPr>
        <p:blipFill>
          <a:blip r:embed="rId5"/>
          <a:stretch>
            <a:fillRect/>
          </a:stretch>
        </p:blipFill>
        <p:spPr>
          <a:xfrm rot="16200000">
            <a:off x="4796946" y="-1532058"/>
            <a:ext cx="86978" cy="4646428"/>
          </a:xfrm>
          <a:prstGeom prst="rect">
            <a:avLst/>
          </a:prstGeom>
        </p:spPr>
      </p:pic>
    </p:spTree>
    <p:extLst>
      <p:ext uri="{BB962C8B-B14F-4D97-AF65-F5344CB8AC3E}">
        <p14:creationId xmlns:p14="http://schemas.microsoft.com/office/powerpoint/2010/main" val="36099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1C165-EDE8-6C4E-04D3-7A1A7EF8F39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187849-B979-5DC5-8A6B-38A1591D9E33}"/>
              </a:ext>
            </a:extLst>
          </p:cNvPr>
          <p:cNvSpPr>
            <a:spLocks noGrp="1"/>
          </p:cNvSpPr>
          <p:nvPr>
            <p:ph type="sldNum" sz="quarter" idx="12"/>
          </p:nvPr>
        </p:nvSpPr>
        <p:spPr/>
        <p:txBody>
          <a:bodyPr/>
          <a:lstStyle/>
          <a:p>
            <a:fld id="{2FDF3309-9F89-46FC-84B7-2246F4700237}" type="slidenum">
              <a:rPr lang="en-US" smtClean="0"/>
              <a:t>14</a:t>
            </a:fld>
            <a:endParaRPr lang="en-US"/>
          </a:p>
        </p:txBody>
      </p:sp>
      <p:sp>
        <p:nvSpPr>
          <p:cNvPr id="4" name="TextBox 3">
            <a:extLst>
              <a:ext uri="{FF2B5EF4-FFF2-40B4-BE49-F238E27FC236}">
                <a16:creationId xmlns:a16="http://schemas.microsoft.com/office/drawing/2014/main" id="{7D4FA565-8BA6-8190-F52D-8D0187BC99F8}"/>
              </a:ext>
            </a:extLst>
          </p:cNvPr>
          <p:cNvSpPr txBox="1"/>
          <p:nvPr/>
        </p:nvSpPr>
        <p:spPr>
          <a:xfrm>
            <a:off x="388621" y="110615"/>
            <a:ext cx="11079150" cy="5078313"/>
          </a:xfrm>
          <a:prstGeom prst="rect">
            <a:avLst/>
          </a:prstGeom>
          <a:noFill/>
        </p:spPr>
        <p:txBody>
          <a:bodyPr wrap="square" lIns="91440" tIns="45720" rIns="91440" bIns="45720" rtlCol="0" anchor="t">
            <a:spAutoFit/>
          </a:bodyPr>
          <a:lstStyle/>
          <a:p>
            <a:r>
              <a:rPr lang="en-US" sz="3600" b="1" dirty="0">
                <a:solidFill>
                  <a:schemeClr val="accent1">
                    <a:lumMod val="40000"/>
                    <a:lumOff val="60000"/>
                  </a:schemeClr>
                </a:solidFill>
              </a:rPr>
              <a:t>Get Involved, Give Feedback, Track Progress</a:t>
            </a:r>
            <a:br>
              <a:rPr lang="en-US" sz="2400" dirty="0">
                <a:solidFill>
                  <a:schemeClr val="bg1"/>
                </a:solidFill>
              </a:rPr>
            </a:br>
            <a:br>
              <a:rPr lang="en-US" sz="2400" dirty="0">
                <a:solidFill>
                  <a:schemeClr val="bg1"/>
                </a:solidFill>
              </a:rPr>
            </a:br>
            <a:r>
              <a:rPr lang="en-US" sz="2400" dirty="0">
                <a:solidFill>
                  <a:schemeClr val="bg1"/>
                </a:solidFill>
                <a:latin typeface="Arial" panose="020B0604020202020204" pitchFamily="34" charset="0"/>
                <a:cs typeface="Arial" panose="020B0604020202020204" pitchFamily="34" charset="0"/>
              </a:rPr>
              <a:t>As the HPSA study gets underway, the study website will share research plans, progress reports, and opportunities for the public to provide input, ideas and feedback. </a:t>
            </a:r>
            <a:r>
              <a:rPr lang="en-US" sz="2400" dirty="0">
                <a:solidFill>
                  <a:srgbClr val="FFFF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https://coloradosph.cuanschutz.edu/education/departments/</a:t>
            </a:r>
            <a:br>
              <a:rPr lang="en-US" sz="2400" dirty="0">
                <a:solidFill>
                  <a:srgbClr val="FFFF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r>
              <a:rPr lang="en-US" sz="2400" dirty="0">
                <a:solidFill>
                  <a:srgbClr val="FFFF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health-systems-management-policy/research/chcpa</a:t>
            </a:r>
            <a:r>
              <a:rPr lang="en-US" sz="2400" dirty="0">
                <a:solidFill>
                  <a:srgbClr val="FFFF00"/>
                </a:solidFill>
                <a:latin typeface="Arial" panose="020B0604020202020204" pitchFamily="34" charset="0"/>
                <a:cs typeface="Arial" panose="020B0604020202020204" pitchFamily="34" charset="0"/>
              </a:rPr>
              <a:t> </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For more information about this project and how to support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financially, please contact Travis Leiker,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FFFF00"/>
                </a:solidFill>
                <a:latin typeface="Arial" panose="020B0604020202020204" pitchFamily="34" charset="0"/>
                <a:cs typeface="Arial" panose="020B0604020202020204" pitchFamily="34" charset="0"/>
              </a:rPr>
              <a:t>Travis.Leiker@cuanschutz.edu</a:t>
            </a:r>
            <a:r>
              <a:rPr lang="en-US" sz="2400" dirty="0">
                <a:solidFill>
                  <a:schemeClr val="bg1"/>
                </a:solidFill>
                <a:latin typeface="Arial" panose="020B0604020202020204" pitchFamily="34" charset="0"/>
                <a:cs typeface="Arial" panose="020B0604020202020204" pitchFamily="34" charset="0"/>
              </a:rPr>
              <a:t>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 or call 303.817.5744.</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rgbClr val="FFFF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DD6DD9A-2C35-E5E8-C6EF-B9EF7F8DA29D}"/>
              </a:ext>
            </a:extLst>
          </p:cNvPr>
          <p:cNvPicPr>
            <a:picLocks noChangeAspect="1"/>
          </p:cNvPicPr>
          <p:nvPr/>
        </p:nvPicPr>
        <p:blipFill>
          <a:blip r:embed="rId3"/>
          <a:srcRect l="23538" t="9629" r="42414" b="73566"/>
          <a:stretch/>
        </p:blipFill>
        <p:spPr>
          <a:xfrm flipH="1">
            <a:off x="0" y="1736686"/>
            <a:ext cx="9480884" cy="4563978"/>
          </a:xfrm>
          <a:prstGeom prst="rect">
            <a:avLst/>
          </a:prstGeom>
        </p:spPr>
      </p:pic>
      <p:pic>
        <p:nvPicPr>
          <p:cNvPr id="5" name="Picture 4">
            <a:extLst>
              <a:ext uri="{FF2B5EF4-FFF2-40B4-BE49-F238E27FC236}">
                <a16:creationId xmlns:a16="http://schemas.microsoft.com/office/drawing/2014/main" id="{0E8891FD-BAB0-71A6-3D55-4B5C7BE7E84A}"/>
              </a:ext>
            </a:extLst>
          </p:cNvPr>
          <p:cNvPicPr>
            <a:picLocks noChangeAspect="1"/>
          </p:cNvPicPr>
          <p:nvPr/>
        </p:nvPicPr>
        <p:blipFill>
          <a:blip r:embed="rId4"/>
          <a:stretch>
            <a:fillRect/>
          </a:stretch>
        </p:blipFill>
        <p:spPr>
          <a:xfrm>
            <a:off x="8667591" y="2513594"/>
            <a:ext cx="3302292" cy="3323326"/>
          </a:xfrm>
          <a:prstGeom prst="rect">
            <a:avLst/>
          </a:prstGeom>
        </p:spPr>
      </p:pic>
    </p:spTree>
    <p:extLst>
      <p:ext uri="{BB962C8B-B14F-4D97-AF65-F5344CB8AC3E}">
        <p14:creationId xmlns:p14="http://schemas.microsoft.com/office/powerpoint/2010/main" val="103987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43A5C6-806E-A7E2-58CE-F09F228F3AA3}"/>
              </a:ext>
            </a:extLst>
          </p:cNvPr>
          <p:cNvSpPr>
            <a:spLocks noGrp="1"/>
          </p:cNvSpPr>
          <p:nvPr>
            <p:ph type="sldNum" sz="quarter" idx="12"/>
          </p:nvPr>
        </p:nvSpPr>
        <p:spPr/>
        <p:txBody>
          <a:bodyPr/>
          <a:lstStyle/>
          <a:p>
            <a:fld id="{2FDF3309-9F89-46FC-84B7-2246F4700237}" type="slidenum">
              <a:rPr lang="en-US" smtClean="0"/>
              <a:t>2</a:t>
            </a:fld>
            <a:endParaRPr lang="en-US"/>
          </a:p>
        </p:txBody>
      </p:sp>
      <p:pic>
        <p:nvPicPr>
          <p:cNvPr id="6" name="Picture 5">
            <a:extLst>
              <a:ext uri="{FF2B5EF4-FFF2-40B4-BE49-F238E27FC236}">
                <a16:creationId xmlns:a16="http://schemas.microsoft.com/office/drawing/2014/main" id="{BC16F3F4-92AE-95A5-CFD3-C539EE319B08}"/>
              </a:ext>
            </a:extLst>
          </p:cNvPr>
          <p:cNvPicPr>
            <a:picLocks noChangeAspect="1"/>
          </p:cNvPicPr>
          <p:nvPr/>
        </p:nvPicPr>
        <p:blipFill>
          <a:blip r:embed="rId2"/>
          <a:srcRect l="23538" t="9629" r="42414" b="73566"/>
          <a:stretch/>
        </p:blipFill>
        <p:spPr>
          <a:xfrm flipH="1">
            <a:off x="-19250" y="1666277"/>
            <a:ext cx="9480884" cy="4563978"/>
          </a:xfrm>
          <a:prstGeom prst="rect">
            <a:avLst/>
          </a:prstGeom>
        </p:spPr>
      </p:pic>
      <p:pic>
        <p:nvPicPr>
          <p:cNvPr id="8" name="Picture 7">
            <a:extLst>
              <a:ext uri="{FF2B5EF4-FFF2-40B4-BE49-F238E27FC236}">
                <a16:creationId xmlns:a16="http://schemas.microsoft.com/office/drawing/2014/main" id="{40F15A2D-88F2-0B48-4D67-C64070A9FD92}"/>
              </a:ext>
            </a:extLst>
          </p:cNvPr>
          <p:cNvPicPr>
            <a:picLocks noChangeAspect="1"/>
          </p:cNvPicPr>
          <p:nvPr/>
        </p:nvPicPr>
        <p:blipFill>
          <a:blip r:embed="rId3"/>
          <a:stretch>
            <a:fillRect/>
          </a:stretch>
        </p:blipFill>
        <p:spPr>
          <a:xfrm>
            <a:off x="774123" y="403860"/>
            <a:ext cx="10643753" cy="4994563"/>
          </a:xfrm>
          <a:prstGeom prst="rect">
            <a:avLst/>
          </a:prstGeom>
        </p:spPr>
      </p:pic>
      <p:sp>
        <p:nvSpPr>
          <p:cNvPr id="10" name="TextBox 9">
            <a:extLst>
              <a:ext uri="{FF2B5EF4-FFF2-40B4-BE49-F238E27FC236}">
                <a16:creationId xmlns:a16="http://schemas.microsoft.com/office/drawing/2014/main" id="{CC722325-2D56-623F-6B3B-7AF72B7ED67A}"/>
              </a:ext>
            </a:extLst>
          </p:cNvPr>
          <p:cNvSpPr txBox="1"/>
          <p:nvPr/>
        </p:nvSpPr>
        <p:spPr>
          <a:xfrm>
            <a:off x="3067980" y="5524519"/>
            <a:ext cx="7105195" cy="523220"/>
          </a:xfrm>
          <a:prstGeom prst="rect">
            <a:avLst/>
          </a:prstGeom>
          <a:noFill/>
        </p:spPr>
        <p:txBody>
          <a:bodyPr wrap="square">
            <a:spAutoFit/>
          </a:bodyPr>
          <a:lstStyle/>
          <a:p>
            <a:r>
              <a:rPr lang="en-US" sz="2800" dirty="0">
                <a:solidFill>
                  <a:srgbClr val="FFFF00"/>
                </a:solidFill>
                <a:hlinkClick r:id="rId4">
                  <a:extLst>
                    <a:ext uri="{A12FA001-AC4F-418D-AE19-62706E023703}">
                      <ahyp:hlinkClr xmlns:ahyp="http://schemas.microsoft.com/office/drawing/2018/hyperlinkcolor" val="tx"/>
                    </a:ext>
                  </a:extLst>
                </a:hlinkClick>
              </a:rPr>
              <a:t>https://leg.colorado.gov/bills/sb25-045</a:t>
            </a:r>
            <a:r>
              <a:rPr lang="en-US" sz="2800" dirty="0">
                <a:solidFill>
                  <a:srgbClr val="FFFF00"/>
                </a:solidFill>
              </a:rPr>
              <a:t> </a:t>
            </a:r>
          </a:p>
        </p:txBody>
      </p:sp>
    </p:spTree>
    <p:extLst>
      <p:ext uri="{BB962C8B-B14F-4D97-AF65-F5344CB8AC3E}">
        <p14:creationId xmlns:p14="http://schemas.microsoft.com/office/powerpoint/2010/main" val="406701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D4FBF-46AC-267F-DE69-0A927A4760B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4C4560-9DBF-FA64-D038-DF3A6EE33C40}"/>
              </a:ext>
            </a:extLst>
          </p:cNvPr>
          <p:cNvSpPr>
            <a:spLocks noGrp="1"/>
          </p:cNvSpPr>
          <p:nvPr>
            <p:ph type="sldNum" sz="quarter" idx="12"/>
          </p:nvPr>
        </p:nvSpPr>
        <p:spPr/>
        <p:txBody>
          <a:bodyPr/>
          <a:lstStyle/>
          <a:p>
            <a:fld id="{2FDF3309-9F89-46FC-84B7-2246F4700237}" type="slidenum">
              <a:rPr lang="en-US" smtClean="0"/>
              <a:t>3</a:t>
            </a:fld>
            <a:endParaRPr lang="en-US"/>
          </a:p>
        </p:txBody>
      </p:sp>
      <p:sp>
        <p:nvSpPr>
          <p:cNvPr id="4" name="TextBox 3">
            <a:extLst>
              <a:ext uri="{FF2B5EF4-FFF2-40B4-BE49-F238E27FC236}">
                <a16:creationId xmlns:a16="http://schemas.microsoft.com/office/drawing/2014/main" id="{EE8A993D-DFCD-1AE6-57B7-B166E7765389}"/>
              </a:ext>
            </a:extLst>
          </p:cNvPr>
          <p:cNvSpPr txBox="1"/>
          <p:nvPr/>
        </p:nvSpPr>
        <p:spPr>
          <a:xfrm>
            <a:off x="579121" y="293495"/>
            <a:ext cx="11079150" cy="4075155"/>
          </a:xfrm>
          <a:prstGeom prst="rect">
            <a:avLst/>
          </a:prstGeom>
          <a:noFill/>
        </p:spPr>
        <p:txBody>
          <a:bodyPr wrap="square" lIns="91440" tIns="45720" rIns="91440" bIns="45720" rtlCol="0" anchor="t">
            <a:spAutoFit/>
          </a:bodyPr>
          <a:lstStyle/>
          <a:p>
            <a:pPr>
              <a:lnSpc>
                <a:spcPct val="150000"/>
              </a:lnSpc>
            </a:pPr>
            <a:r>
              <a:rPr lang="en-US" sz="3600" dirty="0">
                <a:solidFill>
                  <a:schemeClr val="accent1">
                    <a:lumMod val="40000"/>
                    <a:lumOff val="60000"/>
                  </a:schemeClr>
                </a:solidFill>
              </a:rPr>
              <a:t>Overview</a:t>
            </a:r>
            <a:br>
              <a:rPr lang="en-US" sz="2800" dirty="0">
                <a:solidFill>
                  <a:schemeClr val="bg1"/>
                </a:solidFill>
              </a:rPr>
            </a:br>
            <a:r>
              <a:rPr lang="en-US" sz="2800" dirty="0">
                <a:solidFill>
                  <a:schemeClr val="bg1"/>
                </a:solidFill>
              </a:rPr>
              <a:t>HPSA will study the implementation and impact of a statewide universal health-care payment system for Colorado, including the system’s overall costs, financing mechanisms, payment policies, and its impact on patients, healthcare providers, employers, rural communities, the statewide economy, and the public’s health</a:t>
            </a:r>
            <a:r>
              <a:rPr lang="en-US" sz="2800" dirty="0">
                <a:solidFill>
                  <a:schemeClr val="bg1"/>
                </a:solidFill>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AF341A12-65DE-277A-40B0-F230FA89BC22}"/>
              </a:ext>
            </a:extLst>
          </p:cNvPr>
          <p:cNvPicPr>
            <a:picLocks noChangeAspect="1"/>
          </p:cNvPicPr>
          <p:nvPr/>
        </p:nvPicPr>
        <p:blipFill>
          <a:blip r:embed="rId2"/>
          <a:srcRect l="23538" t="9629" r="42414" b="73566"/>
          <a:stretch/>
        </p:blipFill>
        <p:spPr>
          <a:xfrm flipH="1">
            <a:off x="0" y="1736686"/>
            <a:ext cx="9480884" cy="4563978"/>
          </a:xfrm>
          <a:prstGeom prst="rect">
            <a:avLst/>
          </a:prstGeom>
        </p:spPr>
      </p:pic>
    </p:spTree>
    <p:extLst>
      <p:ext uri="{BB962C8B-B14F-4D97-AF65-F5344CB8AC3E}">
        <p14:creationId xmlns:p14="http://schemas.microsoft.com/office/powerpoint/2010/main" val="21009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47FAC-5442-7944-14CA-596BFF05E90B}"/>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61F77BC6-F2BC-BE3F-7899-D450D9DFFB26}"/>
              </a:ext>
            </a:extLst>
          </p:cNvPr>
          <p:cNvPicPr>
            <a:picLocks noChangeAspect="1"/>
          </p:cNvPicPr>
          <p:nvPr/>
        </p:nvPicPr>
        <p:blipFill>
          <a:blip r:embed="rId3"/>
          <a:srcRect b="8876"/>
          <a:stretch/>
        </p:blipFill>
        <p:spPr>
          <a:xfrm rot="10800000">
            <a:off x="831586" y="-27321"/>
            <a:ext cx="1532164" cy="6249332"/>
          </a:xfrm>
          <a:prstGeom prst="rect">
            <a:avLst/>
          </a:prstGeom>
        </p:spPr>
      </p:pic>
      <p:sp>
        <p:nvSpPr>
          <p:cNvPr id="4" name="Slide Number Placeholder 3">
            <a:extLst>
              <a:ext uri="{FF2B5EF4-FFF2-40B4-BE49-F238E27FC236}">
                <a16:creationId xmlns:a16="http://schemas.microsoft.com/office/drawing/2014/main" id="{6C99EEE6-C887-87A2-8826-104667601A99}"/>
              </a:ext>
            </a:extLst>
          </p:cNvPr>
          <p:cNvSpPr>
            <a:spLocks noGrp="1"/>
          </p:cNvSpPr>
          <p:nvPr>
            <p:ph type="sldNum" sz="quarter" idx="12"/>
          </p:nvPr>
        </p:nvSpPr>
        <p:spPr/>
        <p:txBody>
          <a:bodyPr/>
          <a:lstStyle/>
          <a:p>
            <a:fld id="{2FDF3309-9F89-46FC-84B7-2246F4700237}" type="slidenum">
              <a:rPr lang="en-US" smtClean="0"/>
              <a:t>4</a:t>
            </a:fld>
            <a:endParaRPr lang="en-US"/>
          </a:p>
        </p:txBody>
      </p:sp>
      <p:pic>
        <p:nvPicPr>
          <p:cNvPr id="9" name="Picture 8">
            <a:extLst>
              <a:ext uri="{FF2B5EF4-FFF2-40B4-BE49-F238E27FC236}">
                <a16:creationId xmlns:a16="http://schemas.microsoft.com/office/drawing/2014/main" id="{BE2C4417-ABFD-9ED3-E999-97A8BDA738F8}"/>
              </a:ext>
            </a:extLst>
          </p:cNvPr>
          <p:cNvPicPr>
            <a:picLocks noChangeAspect="1"/>
          </p:cNvPicPr>
          <p:nvPr/>
        </p:nvPicPr>
        <p:blipFill>
          <a:blip r:embed="rId4"/>
          <a:srcRect t="11395" r="6423" b="46126"/>
          <a:stretch/>
        </p:blipFill>
        <p:spPr>
          <a:xfrm>
            <a:off x="388076" y="5425587"/>
            <a:ext cx="1983277" cy="784994"/>
          </a:xfrm>
          <a:prstGeom prst="rect">
            <a:avLst/>
          </a:prstGeom>
        </p:spPr>
      </p:pic>
      <p:sp>
        <p:nvSpPr>
          <p:cNvPr id="10" name="TextBox 9">
            <a:extLst>
              <a:ext uri="{FF2B5EF4-FFF2-40B4-BE49-F238E27FC236}">
                <a16:creationId xmlns:a16="http://schemas.microsoft.com/office/drawing/2014/main" id="{3303E982-C4BB-1178-744D-F990AB170A74}"/>
              </a:ext>
            </a:extLst>
          </p:cNvPr>
          <p:cNvSpPr txBox="1"/>
          <p:nvPr/>
        </p:nvSpPr>
        <p:spPr>
          <a:xfrm>
            <a:off x="2440098" y="140384"/>
            <a:ext cx="9553782" cy="579646"/>
          </a:xfrm>
          <a:prstGeom prst="rect">
            <a:avLst/>
          </a:prstGeom>
          <a:noFill/>
        </p:spPr>
        <p:txBody>
          <a:bodyPr wrap="square">
            <a:spAutoFit/>
          </a:bodyPr>
          <a:lstStyle/>
          <a:p>
            <a:pPr marL="0" indent="0" algn="l" rtl="0" fontAlgn="base">
              <a:lnSpc>
                <a:spcPts val="3800"/>
              </a:lnSpc>
              <a:buNone/>
            </a:pPr>
            <a:r>
              <a:rPr lang="en-US" sz="4000" b="1" dirty="0">
                <a:solidFill>
                  <a:srgbClr val="056B7D"/>
                </a:solidFill>
                <a:effectLst/>
                <a:latin typeface="Arial" panose="020B0604020202020204" pitchFamily="34" charset="0"/>
                <a:cs typeface="Arial" panose="020B0604020202020204" pitchFamily="34" charset="0"/>
              </a:rPr>
              <a:t>Research Team</a:t>
            </a:r>
          </a:p>
        </p:txBody>
      </p:sp>
      <p:sp>
        <p:nvSpPr>
          <p:cNvPr id="11" name="TextBox 10">
            <a:extLst>
              <a:ext uri="{FF2B5EF4-FFF2-40B4-BE49-F238E27FC236}">
                <a16:creationId xmlns:a16="http://schemas.microsoft.com/office/drawing/2014/main" id="{E5441F90-9074-0D71-D804-A32A2BE1C3F9}"/>
              </a:ext>
            </a:extLst>
          </p:cNvPr>
          <p:cNvSpPr txBox="1"/>
          <p:nvPr/>
        </p:nvSpPr>
        <p:spPr>
          <a:xfrm>
            <a:off x="2528073" y="1047832"/>
            <a:ext cx="9553782" cy="4832092"/>
          </a:xfrm>
          <a:prstGeom prst="rect">
            <a:avLst/>
          </a:prstGeom>
          <a:noFill/>
        </p:spPr>
        <p:txBody>
          <a:bodyPr wrap="square">
            <a:spAutoFit/>
          </a:bodyPr>
          <a:lstStyle/>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Cathy Bradley, PhD</a:t>
            </a:r>
            <a:r>
              <a:rPr lang="en-US" sz="2400" dirty="0">
                <a:latin typeface="Arial" panose="020B0604020202020204" pitchFamily="34" charset="0"/>
                <a:cs typeface="Arial" panose="020B0604020202020204" pitchFamily="34" charset="0"/>
              </a:rPr>
              <a:t>, Dean and Professor, Colorado School of Public Health; Deputy Director, CU Cancer Center</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Glen Mays, PhD, MPH,</a:t>
            </a:r>
            <a:r>
              <a:rPr lang="en-US" sz="2400" dirty="0">
                <a:latin typeface="Arial" panose="020B0604020202020204" pitchFamily="34" charset="0"/>
                <a:cs typeface="Arial" panose="020B0604020202020204" pitchFamily="34" charset="0"/>
              </a:rPr>
              <a:t> Judson Distinguished Professor of Health Policy; Chair of Health Systems, Management &amp; Policy (HSMP)</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Greg Tung, PhD, MPH,</a:t>
            </a:r>
            <a:r>
              <a:rPr lang="en-US" sz="2400" dirty="0">
                <a:latin typeface="Arial" panose="020B0604020202020204" pitchFamily="34" charset="0"/>
                <a:cs typeface="Arial" panose="020B0604020202020204" pitchFamily="34" charset="0"/>
              </a:rPr>
              <a:t> Associate Professor of HSMP</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Beth McManus, PhD, MPH,</a:t>
            </a:r>
            <a:r>
              <a:rPr lang="en-US" sz="2400" dirty="0">
                <a:latin typeface="Arial" panose="020B0604020202020204" pitchFamily="34" charset="0"/>
                <a:cs typeface="Arial" panose="020B0604020202020204" pitchFamily="34" charset="0"/>
              </a:rPr>
              <a:t> Professor of HSMP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Travis Leiker, MPA,</a:t>
            </a:r>
            <a:r>
              <a:rPr lang="en-US" sz="2400" dirty="0">
                <a:latin typeface="Arial" panose="020B0604020202020204" pitchFamily="34" charset="0"/>
                <a:cs typeface="Arial" panose="020B0604020202020204" pitchFamily="34" charset="0"/>
              </a:rPr>
              <a:t> Assistant Dean of External Relations &amp; Special Initiatives</a:t>
            </a:r>
          </a:p>
        </p:txBody>
      </p:sp>
      <p:pic>
        <p:nvPicPr>
          <p:cNvPr id="12" name="Picture 11">
            <a:extLst>
              <a:ext uri="{FF2B5EF4-FFF2-40B4-BE49-F238E27FC236}">
                <a16:creationId xmlns:a16="http://schemas.microsoft.com/office/drawing/2014/main" id="{2394205E-4C75-63FA-48D3-DF23B0B9E435}"/>
              </a:ext>
            </a:extLst>
          </p:cNvPr>
          <p:cNvPicPr>
            <a:picLocks noChangeAspect="1"/>
          </p:cNvPicPr>
          <p:nvPr/>
        </p:nvPicPr>
        <p:blipFill>
          <a:blip r:embed="rId5"/>
          <a:stretch>
            <a:fillRect/>
          </a:stretch>
        </p:blipFill>
        <p:spPr>
          <a:xfrm rot="16200000">
            <a:off x="4796946" y="-1532058"/>
            <a:ext cx="86978" cy="4646428"/>
          </a:xfrm>
          <a:prstGeom prst="rect">
            <a:avLst/>
          </a:prstGeom>
        </p:spPr>
      </p:pic>
    </p:spTree>
    <p:extLst>
      <p:ext uri="{BB962C8B-B14F-4D97-AF65-F5344CB8AC3E}">
        <p14:creationId xmlns:p14="http://schemas.microsoft.com/office/powerpoint/2010/main" val="22925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CA990-9B53-18E9-8035-79C19778AAB3}"/>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74A30048-4F7A-E5C4-A086-5E4E53982091}"/>
              </a:ext>
            </a:extLst>
          </p:cNvPr>
          <p:cNvPicPr>
            <a:picLocks noChangeAspect="1"/>
          </p:cNvPicPr>
          <p:nvPr/>
        </p:nvPicPr>
        <p:blipFill>
          <a:blip r:embed="rId3"/>
          <a:srcRect b="8876"/>
          <a:stretch/>
        </p:blipFill>
        <p:spPr>
          <a:xfrm rot="10800000">
            <a:off x="831586" y="-27321"/>
            <a:ext cx="1532164" cy="6249332"/>
          </a:xfrm>
          <a:prstGeom prst="rect">
            <a:avLst/>
          </a:prstGeom>
        </p:spPr>
      </p:pic>
      <p:sp>
        <p:nvSpPr>
          <p:cNvPr id="4" name="Slide Number Placeholder 3">
            <a:extLst>
              <a:ext uri="{FF2B5EF4-FFF2-40B4-BE49-F238E27FC236}">
                <a16:creationId xmlns:a16="http://schemas.microsoft.com/office/drawing/2014/main" id="{63E70381-1E21-31BD-4DC1-7132CE731DA4}"/>
              </a:ext>
            </a:extLst>
          </p:cNvPr>
          <p:cNvSpPr>
            <a:spLocks noGrp="1"/>
          </p:cNvSpPr>
          <p:nvPr>
            <p:ph type="sldNum" sz="quarter" idx="12"/>
          </p:nvPr>
        </p:nvSpPr>
        <p:spPr/>
        <p:txBody>
          <a:bodyPr/>
          <a:lstStyle/>
          <a:p>
            <a:fld id="{2FDF3309-9F89-46FC-84B7-2246F4700237}" type="slidenum">
              <a:rPr lang="en-US" smtClean="0"/>
              <a:t>5</a:t>
            </a:fld>
            <a:endParaRPr lang="en-US"/>
          </a:p>
        </p:txBody>
      </p:sp>
      <p:pic>
        <p:nvPicPr>
          <p:cNvPr id="9" name="Picture 8">
            <a:extLst>
              <a:ext uri="{FF2B5EF4-FFF2-40B4-BE49-F238E27FC236}">
                <a16:creationId xmlns:a16="http://schemas.microsoft.com/office/drawing/2014/main" id="{102410D9-7D63-9736-C1A5-AE91BB6FB851}"/>
              </a:ext>
            </a:extLst>
          </p:cNvPr>
          <p:cNvPicPr>
            <a:picLocks noChangeAspect="1"/>
          </p:cNvPicPr>
          <p:nvPr/>
        </p:nvPicPr>
        <p:blipFill>
          <a:blip r:embed="rId4"/>
          <a:srcRect t="11395" r="6423" b="46126"/>
          <a:stretch/>
        </p:blipFill>
        <p:spPr>
          <a:xfrm>
            <a:off x="388076" y="5425587"/>
            <a:ext cx="1983277" cy="784994"/>
          </a:xfrm>
          <a:prstGeom prst="rect">
            <a:avLst/>
          </a:prstGeom>
        </p:spPr>
      </p:pic>
      <p:sp>
        <p:nvSpPr>
          <p:cNvPr id="10" name="TextBox 9">
            <a:extLst>
              <a:ext uri="{FF2B5EF4-FFF2-40B4-BE49-F238E27FC236}">
                <a16:creationId xmlns:a16="http://schemas.microsoft.com/office/drawing/2014/main" id="{5C695AEC-1091-CA48-3F10-ED7F1E427437}"/>
              </a:ext>
            </a:extLst>
          </p:cNvPr>
          <p:cNvSpPr txBox="1"/>
          <p:nvPr/>
        </p:nvSpPr>
        <p:spPr>
          <a:xfrm>
            <a:off x="2440098" y="140384"/>
            <a:ext cx="9553782" cy="579646"/>
          </a:xfrm>
          <a:prstGeom prst="rect">
            <a:avLst/>
          </a:prstGeom>
          <a:noFill/>
        </p:spPr>
        <p:txBody>
          <a:bodyPr wrap="square">
            <a:spAutoFit/>
          </a:bodyPr>
          <a:lstStyle/>
          <a:p>
            <a:pPr marL="0" indent="0" algn="l" rtl="0" fontAlgn="base">
              <a:lnSpc>
                <a:spcPts val="3800"/>
              </a:lnSpc>
              <a:buNone/>
            </a:pPr>
            <a:r>
              <a:rPr lang="en-US" sz="4000" b="1" dirty="0">
                <a:solidFill>
                  <a:srgbClr val="056B7D"/>
                </a:solidFill>
                <a:effectLst/>
                <a:latin typeface="Arial" panose="020B0604020202020204" pitchFamily="34" charset="0"/>
                <a:cs typeface="Arial" panose="020B0604020202020204" pitchFamily="34" charset="0"/>
              </a:rPr>
              <a:t>Key Elements of the System</a:t>
            </a:r>
          </a:p>
        </p:txBody>
      </p:sp>
      <p:sp>
        <p:nvSpPr>
          <p:cNvPr id="11" name="TextBox 10">
            <a:extLst>
              <a:ext uri="{FF2B5EF4-FFF2-40B4-BE49-F238E27FC236}">
                <a16:creationId xmlns:a16="http://schemas.microsoft.com/office/drawing/2014/main" id="{E693BB5E-4675-E923-919D-B9162EF83C63}"/>
              </a:ext>
            </a:extLst>
          </p:cNvPr>
          <p:cNvSpPr txBox="1"/>
          <p:nvPr/>
        </p:nvSpPr>
        <p:spPr>
          <a:xfrm>
            <a:off x="2569638" y="1305526"/>
            <a:ext cx="9553782" cy="4247317"/>
          </a:xfrm>
          <a:prstGeom prst="rect">
            <a:avLst/>
          </a:prstGeom>
          <a:noFill/>
        </p:spPr>
        <p:txBody>
          <a:bodyPr wrap="square">
            <a:spAutoFit/>
          </a:bodyPr>
          <a:lstStyle/>
          <a:p>
            <a:pPr marL="174625" indent="-174625" algn="l" rtl="0" fontAlgn="base">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Single-payer, nonprofit, publicly financed, and privately delivered universal healthcare payment system.</a:t>
            </a:r>
          </a:p>
          <a:p>
            <a:pPr marL="174625" indent="-174625" algn="l" rtl="0" fontAlgn="base">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Comprehensive benefits for medical care, dental, hearing, vision, behavioral/mental health, pharmaceuticals, women’s health,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long-term care</a:t>
            </a:r>
          </a:p>
          <a:p>
            <a:pPr marL="174625" indent="-174625" algn="l" rtl="0" fontAlgn="base">
              <a:spcAft>
                <a:spcPts val="600"/>
              </a:spcAft>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Patients choose among all participating providers</a:t>
            </a:r>
          </a:p>
          <a:p>
            <a:pPr marL="174625" indent="-174625" algn="l" rtl="0" fontAlgn="base">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Funded by premiums based on household ability to pay</a:t>
            </a:r>
          </a:p>
          <a:p>
            <a:pPr marL="174625" indent="-174625" algn="l" rtl="0" fontAlgn="base">
              <a:spcAft>
                <a:spcPts val="600"/>
              </a:spcAft>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Proh</a:t>
            </a:r>
            <a:r>
              <a:rPr lang="en-US" sz="2400" dirty="0">
                <a:latin typeface="Arial" panose="020B0604020202020204" pitchFamily="34" charset="0"/>
                <a:cs typeface="Arial" panose="020B0604020202020204" pitchFamily="34" charset="0"/>
              </a:rPr>
              <a:t>ibits deductibles and copayments</a:t>
            </a:r>
          </a:p>
          <a:p>
            <a:pPr marL="174625" indent="-174625" algn="l" rtl="0" fontAlgn="base">
              <a:spcAft>
                <a:spcPts val="600"/>
              </a:spcAft>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Fair payment</a:t>
            </a:r>
            <a:r>
              <a:rPr lang="en-US" sz="2400" dirty="0">
                <a:latin typeface="Arial" panose="020B0604020202020204" pitchFamily="34" charset="0"/>
                <a:cs typeface="Arial" panose="020B0604020202020204" pitchFamily="34" charset="0"/>
              </a:rPr>
              <a:t>s for services that attract and retain providers</a:t>
            </a:r>
          </a:p>
          <a:p>
            <a:pPr marL="174625" indent="-174625" algn="l" rtl="0" fontAlgn="base">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Examine global budgeting and alternative payment methods</a:t>
            </a:r>
          </a:p>
        </p:txBody>
      </p:sp>
      <p:pic>
        <p:nvPicPr>
          <p:cNvPr id="12" name="Picture 11">
            <a:extLst>
              <a:ext uri="{FF2B5EF4-FFF2-40B4-BE49-F238E27FC236}">
                <a16:creationId xmlns:a16="http://schemas.microsoft.com/office/drawing/2014/main" id="{2B4ADEB3-B6B1-F8A6-2883-682E97A51996}"/>
              </a:ext>
            </a:extLst>
          </p:cNvPr>
          <p:cNvPicPr>
            <a:picLocks noChangeAspect="1"/>
          </p:cNvPicPr>
          <p:nvPr/>
        </p:nvPicPr>
        <p:blipFill>
          <a:blip r:embed="rId5"/>
          <a:stretch>
            <a:fillRect/>
          </a:stretch>
        </p:blipFill>
        <p:spPr>
          <a:xfrm rot="16200000">
            <a:off x="4796946" y="-1532058"/>
            <a:ext cx="86978" cy="4646428"/>
          </a:xfrm>
          <a:prstGeom prst="rect">
            <a:avLst/>
          </a:prstGeom>
        </p:spPr>
      </p:pic>
    </p:spTree>
    <p:extLst>
      <p:ext uri="{BB962C8B-B14F-4D97-AF65-F5344CB8AC3E}">
        <p14:creationId xmlns:p14="http://schemas.microsoft.com/office/powerpoint/2010/main" val="341159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11D5D-EB34-B00F-98F1-6314D3B10B8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1DAFA4-2386-2B8E-101C-6D9464600884}"/>
              </a:ext>
            </a:extLst>
          </p:cNvPr>
          <p:cNvSpPr>
            <a:spLocks noGrp="1"/>
          </p:cNvSpPr>
          <p:nvPr>
            <p:ph type="sldNum" sz="quarter" idx="12"/>
          </p:nvPr>
        </p:nvSpPr>
        <p:spPr/>
        <p:txBody>
          <a:bodyPr/>
          <a:lstStyle/>
          <a:p>
            <a:fld id="{2FDF3309-9F89-46FC-84B7-2246F4700237}" type="slidenum">
              <a:rPr lang="en-US" smtClean="0"/>
              <a:t>6</a:t>
            </a:fld>
            <a:endParaRPr lang="en-US"/>
          </a:p>
        </p:txBody>
      </p:sp>
      <p:sp>
        <p:nvSpPr>
          <p:cNvPr id="4" name="TextBox 3">
            <a:extLst>
              <a:ext uri="{FF2B5EF4-FFF2-40B4-BE49-F238E27FC236}">
                <a16:creationId xmlns:a16="http://schemas.microsoft.com/office/drawing/2014/main" id="{8516119B-5A78-91BE-B8D0-235F6A41DFF6}"/>
              </a:ext>
            </a:extLst>
          </p:cNvPr>
          <p:cNvSpPr txBox="1"/>
          <p:nvPr/>
        </p:nvSpPr>
        <p:spPr>
          <a:xfrm>
            <a:off x="579121" y="560195"/>
            <a:ext cx="11079150" cy="3970318"/>
          </a:xfrm>
          <a:prstGeom prst="rect">
            <a:avLst/>
          </a:prstGeom>
          <a:noFill/>
        </p:spPr>
        <p:txBody>
          <a:bodyPr wrap="square" lIns="91440" tIns="45720" rIns="91440" bIns="45720" rtlCol="0" anchor="t">
            <a:spAutoFit/>
          </a:bodyPr>
          <a:lstStyle/>
          <a:p>
            <a:r>
              <a:rPr lang="en-US" sz="3600" b="1" dirty="0">
                <a:solidFill>
                  <a:schemeClr val="accent1">
                    <a:lumMod val="40000"/>
                    <a:lumOff val="60000"/>
                  </a:schemeClr>
                </a:solidFill>
              </a:rPr>
              <a:t>Draft Model Legislation</a:t>
            </a:r>
            <a:br>
              <a:rPr lang="en-US" sz="2400" dirty="0">
                <a:solidFill>
                  <a:schemeClr val="bg1"/>
                </a:solidFill>
              </a:rPr>
            </a:br>
            <a:br>
              <a:rPr lang="en-US" sz="2400" dirty="0">
                <a:solidFill>
                  <a:schemeClr val="bg1"/>
                </a:solidFill>
              </a:rPr>
            </a:br>
            <a:r>
              <a:rPr lang="en-US" sz="2400" dirty="0">
                <a:solidFill>
                  <a:schemeClr val="bg1"/>
                </a:solidFill>
              </a:rPr>
              <a:t>Pursuant to Senate Bill 25-045, the Colorado Foundation for Universal Health Care drafted the model legislation for implementing a single-payer payment system for Colorado., with input from a broad coalition of stakeholders  The HPSA study will analyze this model legislation and compare it with alternative options for achieving universal healthcare.</a:t>
            </a:r>
            <a:r>
              <a:rPr lang="en-US" sz="2400" dirty="0">
                <a:solidFill>
                  <a:schemeClr val="bg1"/>
                </a:solidFill>
                <a:latin typeface="Arial" panose="020B0604020202020204" pitchFamily="34" charset="0"/>
                <a:cs typeface="Arial" panose="020B0604020202020204" pitchFamily="34" charset="0"/>
              </a:rPr>
              <a:t> </a:t>
            </a:r>
            <a:br>
              <a:rPr lang="en-US" sz="2400" dirty="0">
                <a:solidFill>
                  <a:schemeClr val="bg1"/>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r>
              <a:rPr lang="en-US" sz="2400" dirty="0">
                <a:solidFill>
                  <a:srgbClr val="FFFF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https://coloradosph.cuanschutz.edu/education/departments/</a:t>
            </a:r>
            <a:br>
              <a:rPr lang="en-US" sz="2400" dirty="0">
                <a:solidFill>
                  <a:srgbClr val="FFFF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r>
              <a:rPr lang="en-US" sz="2400" dirty="0">
                <a:solidFill>
                  <a:srgbClr val="FFFF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health-systems-management-policy/research/chcpa</a:t>
            </a:r>
            <a:r>
              <a:rPr lang="en-US" sz="2400" dirty="0">
                <a:solidFill>
                  <a:srgbClr val="FFFF00"/>
                </a:solidFill>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1D95B2AF-BD90-D1C9-959D-A100062B01D8}"/>
              </a:ext>
            </a:extLst>
          </p:cNvPr>
          <p:cNvPicPr>
            <a:picLocks noChangeAspect="1"/>
          </p:cNvPicPr>
          <p:nvPr/>
        </p:nvPicPr>
        <p:blipFill>
          <a:blip r:embed="rId3"/>
          <a:srcRect l="23538" t="9629" r="42414" b="73566"/>
          <a:stretch/>
        </p:blipFill>
        <p:spPr>
          <a:xfrm flipH="1">
            <a:off x="0" y="1736686"/>
            <a:ext cx="9480884" cy="4563978"/>
          </a:xfrm>
          <a:prstGeom prst="rect">
            <a:avLst/>
          </a:prstGeom>
        </p:spPr>
      </p:pic>
      <p:pic>
        <p:nvPicPr>
          <p:cNvPr id="2" name="Picture 1">
            <a:extLst>
              <a:ext uri="{FF2B5EF4-FFF2-40B4-BE49-F238E27FC236}">
                <a16:creationId xmlns:a16="http://schemas.microsoft.com/office/drawing/2014/main" id="{02E29AA7-501B-6201-A9BD-0B82628321BF}"/>
              </a:ext>
            </a:extLst>
          </p:cNvPr>
          <p:cNvPicPr>
            <a:picLocks noChangeAspect="1"/>
          </p:cNvPicPr>
          <p:nvPr/>
        </p:nvPicPr>
        <p:blipFill>
          <a:blip r:embed="rId4"/>
          <a:stretch>
            <a:fillRect/>
          </a:stretch>
        </p:blipFill>
        <p:spPr>
          <a:xfrm>
            <a:off x="9197836" y="3055621"/>
            <a:ext cx="2848247" cy="2866390"/>
          </a:xfrm>
          <a:prstGeom prst="rect">
            <a:avLst/>
          </a:prstGeom>
        </p:spPr>
      </p:pic>
    </p:spTree>
    <p:extLst>
      <p:ext uri="{BB962C8B-B14F-4D97-AF65-F5344CB8AC3E}">
        <p14:creationId xmlns:p14="http://schemas.microsoft.com/office/powerpoint/2010/main" val="7731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BE8DB-D89D-07DC-2C37-F5F6B4EDE362}"/>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A92410BB-BD02-41F0-5ACE-9F9A228C6DEC}"/>
              </a:ext>
            </a:extLst>
          </p:cNvPr>
          <p:cNvPicPr>
            <a:picLocks noChangeAspect="1"/>
          </p:cNvPicPr>
          <p:nvPr/>
        </p:nvPicPr>
        <p:blipFill>
          <a:blip r:embed="rId3"/>
          <a:srcRect b="8876"/>
          <a:stretch/>
        </p:blipFill>
        <p:spPr>
          <a:xfrm rot="10800000">
            <a:off x="831586" y="-27321"/>
            <a:ext cx="1532164" cy="6249332"/>
          </a:xfrm>
          <a:prstGeom prst="rect">
            <a:avLst/>
          </a:prstGeom>
        </p:spPr>
      </p:pic>
      <p:sp>
        <p:nvSpPr>
          <p:cNvPr id="4" name="Slide Number Placeholder 3">
            <a:extLst>
              <a:ext uri="{FF2B5EF4-FFF2-40B4-BE49-F238E27FC236}">
                <a16:creationId xmlns:a16="http://schemas.microsoft.com/office/drawing/2014/main" id="{E2856FE1-B397-2055-12FC-5254FE2AA0C7}"/>
              </a:ext>
            </a:extLst>
          </p:cNvPr>
          <p:cNvSpPr>
            <a:spLocks noGrp="1"/>
          </p:cNvSpPr>
          <p:nvPr>
            <p:ph type="sldNum" sz="quarter" idx="12"/>
          </p:nvPr>
        </p:nvSpPr>
        <p:spPr/>
        <p:txBody>
          <a:bodyPr/>
          <a:lstStyle/>
          <a:p>
            <a:fld id="{2FDF3309-9F89-46FC-84B7-2246F4700237}" type="slidenum">
              <a:rPr lang="en-US" smtClean="0"/>
              <a:t>7</a:t>
            </a:fld>
            <a:endParaRPr lang="en-US"/>
          </a:p>
        </p:txBody>
      </p:sp>
      <p:pic>
        <p:nvPicPr>
          <p:cNvPr id="9" name="Picture 8">
            <a:extLst>
              <a:ext uri="{FF2B5EF4-FFF2-40B4-BE49-F238E27FC236}">
                <a16:creationId xmlns:a16="http://schemas.microsoft.com/office/drawing/2014/main" id="{44FBC813-91B1-0B3F-7425-DF49378157C8}"/>
              </a:ext>
            </a:extLst>
          </p:cNvPr>
          <p:cNvPicPr>
            <a:picLocks noChangeAspect="1"/>
          </p:cNvPicPr>
          <p:nvPr/>
        </p:nvPicPr>
        <p:blipFill>
          <a:blip r:embed="rId4"/>
          <a:srcRect t="11395" r="6423" b="46126"/>
          <a:stretch/>
        </p:blipFill>
        <p:spPr>
          <a:xfrm>
            <a:off x="388076" y="5425587"/>
            <a:ext cx="1983277" cy="784994"/>
          </a:xfrm>
          <a:prstGeom prst="rect">
            <a:avLst/>
          </a:prstGeom>
        </p:spPr>
      </p:pic>
      <p:sp>
        <p:nvSpPr>
          <p:cNvPr id="10" name="TextBox 9">
            <a:extLst>
              <a:ext uri="{FF2B5EF4-FFF2-40B4-BE49-F238E27FC236}">
                <a16:creationId xmlns:a16="http://schemas.microsoft.com/office/drawing/2014/main" id="{A60EA68E-90C8-5274-B5E8-0CA1EF5DFC84}"/>
              </a:ext>
            </a:extLst>
          </p:cNvPr>
          <p:cNvSpPr txBox="1"/>
          <p:nvPr/>
        </p:nvSpPr>
        <p:spPr>
          <a:xfrm>
            <a:off x="2440098" y="140384"/>
            <a:ext cx="9553782" cy="579646"/>
          </a:xfrm>
          <a:prstGeom prst="rect">
            <a:avLst/>
          </a:prstGeom>
          <a:noFill/>
        </p:spPr>
        <p:txBody>
          <a:bodyPr wrap="square">
            <a:spAutoFit/>
          </a:bodyPr>
          <a:lstStyle/>
          <a:p>
            <a:pPr marL="0" indent="0" algn="l" rtl="0" fontAlgn="base">
              <a:lnSpc>
                <a:spcPts val="3800"/>
              </a:lnSpc>
              <a:buNone/>
            </a:pPr>
            <a:r>
              <a:rPr lang="en-US" sz="4000" b="1" dirty="0">
                <a:solidFill>
                  <a:srgbClr val="056B7D"/>
                </a:solidFill>
                <a:effectLst/>
                <a:latin typeface="Arial" panose="020B0604020202020204" pitchFamily="34" charset="0"/>
                <a:cs typeface="Arial" panose="020B0604020202020204" pitchFamily="34" charset="0"/>
              </a:rPr>
              <a:t>Key Elements of the Analysis</a:t>
            </a:r>
          </a:p>
        </p:txBody>
      </p:sp>
      <p:sp>
        <p:nvSpPr>
          <p:cNvPr id="11" name="TextBox 10">
            <a:extLst>
              <a:ext uri="{FF2B5EF4-FFF2-40B4-BE49-F238E27FC236}">
                <a16:creationId xmlns:a16="http://schemas.microsoft.com/office/drawing/2014/main" id="{8ECAAFB5-CF84-5E91-1B4A-B98757F97883}"/>
              </a:ext>
            </a:extLst>
          </p:cNvPr>
          <p:cNvSpPr txBox="1"/>
          <p:nvPr/>
        </p:nvSpPr>
        <p:spPr>
          <a:xfrm>
            <a:off x="2400300" y="1252186"/>
            <a:ext cx="9723120" cy="4985980"/>
          </a:xfrm>
          <a:prstGeom prst="rect">
            <a:avLst/>
          </a:prstGeom>
          <a:noFill/>
        </p:spPr>
        <p:txBody>
          <a:bodyPr wrap="square">
            <a:spAutoFit/>
          </a:bodyPr>
          <a:lstStyle/>
          <a:p>
            <a:pPr marL="174625" indent="-174625" algn="l" rtl="0" fontAlgn="base">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Estimate 1</a:t>
            </a:r>
            <a:r>
              <a:rPr lang="en-US" sz="2400" baseline="30000" dirty="0">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year, 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year, 5</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year, and 10</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year costs</a:t>
            </a:r>
          </a:p>
          <a:p>
            <a:pPr marL="174625" indent="-174625" algn="l" rtl="0" fontAlgn="base">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Identify healthcare expenditures by source: federal, state, local, employer, household</a:t>
            </a:r>
          </a:p>
          <a:p>
            <a:pPr marL="174625" indent="-174625" algn="l" rtl="0" fontAlgn="base">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Estimate impact on rural communities, racial/ethnic subgroups, and socioeconomic subgroups</a:t>
            </a:r>
          </a:p>
          <a:p>
            <a:pPr marL="174625" indent="-174625" algn="l" rtl="0" fontAlgn="base">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Estimate impact on healthcare facilities, healthcare workforce, insurance industry, pharmaceutical prices, treatment for rare diseases</a:t>
            </a:r>
          </a:p>
          <a:p>
            <a:pPr marL="174625" indent="-174625" algn="l" rtl="0" fontAlgn="base">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Estimate impact on the overall economy and overall health status</a:t>
            </a:r>
          </a:p>
          <a:p>
            <a:pPr marL="174625" indent="-174625" algn="l" rtl="0" fontAlgn="base">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Compare with alternative models to achieve universal healthcare, including expanding the Colorado Option  </a:t>
            </a:r>
          </a:p>
          <a:p>
            <a:pPr marL="174625" indent="-174625" algn="l" rtl="0" fontAlgn="base">
              <a:spcAft>
                <a:spcPts val="600"/>
              </a:spcAft>
              <a:buFont typeface="Arial" panose="020B0604020202020204" pitchFamily="34" charset="0"/>
              <a:buChar char="•"/>
            </a:pPr>
            <a:endParaRPr lang="en-US" sz="2400" i="0" dirty="0">
              <a:effectLst/>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891FCB8-5538-2960-69C1-D6ABC3C62C1A}"/>
              </a:ext>
            </a:extLst>
          </p:cNvPr>
          <p:cNvPicPr>
            <a:picLocks noChangeAspect="1"/>
          </p:cNvPicPr>
          <p:nvPr/>
        </p:nvPicPr>
        <p:blipFill>
          <a:blip r:embed="rId5"/>
          <a:stretch>
            <a:fillRect/>
          </a:stretch>
        </p:blipFill>
        <p:spPr>
          <a:xfrm rot="16200000">
            <a:off x="4796946" y="-1532058"/>
            <a:ext cx="86978" cy="4646428"/>
          </a:xfrm>
          <a:prstGeom prst="rect">
            <a:avLst/>
          </a:prstGeom>
        </p:spPr>
      </p:pic>
    </p:spTree>
    <p:extLst>
      <p:ext uri="{BB962C8B-B14F-4D97-AF65-F5344CB8AC3E}">
        <p14:creationId xmlns:p14="http://schemas.microsoft.com/office/powerpoint/2010/main" val="415412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7080B-FD67-1D06-E6BE-BFED48CC114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6445FF-B6D2-F167-C7F3-C4C56709EF56}"/>
              </a:ext>
            </a:extLst>
          </p:cNvPr>
          <p:cNvSpPr>
            <a:spLocks noGrp="1"/>
          </p:cNvSpPr>
          <p:nvPr>
            <p:ph type="sldNum" sz="quarter" idx="12"/>
          </p:nvPr>
        </p:nvSpPr>
        <p:spPr/>
        <p:txBody>
          <a:bodyPr/>
          <a:lstStyle/>
          <a:p>
            <a:fld id="{2FDF3309-9F89-46FC-84B7-2246F4700237}" type="slidenum">
              <a:rPr lang="en-US" smtClean="0"/>
              <a:t>8</a:t>
            </a:fld>
            <a:endParaRPr lang="en-US"/>
          </a:p>
        </p:txBody>
      </p:sp>
      <p:sp>
        <p:nvSpPr>
          <p:cNvPr id="4" name="TextBox 3">
            <a:extLst>
              <a:ext uri="{FF2B5EF4-FFF2-40B4-BE49-F238E27FC236}">
                <a16:creationId xmlns:a16="http://schemas.microsoft.com/office/drawing/2014/main" id="{73BC166E-D4D3-9A3B-3C7B-C8626CEE591F}"/>
              </a:ext>
            </a:extLst>
          </p:cNvPr>
          <p:cNvSpPr txBox="1"/>
          <p:nvPr/>
        </p:nvSpPr>
        <p:spPr>
          <a:xfrm>
            <a:off x="579121" y="560195"/>
            <a:ext cx="11079150" cy="3231654"/>
          </a:xfrm>
          <a:prstGeom prst="rect">
            <a:avLst/>
          </a:prstGeom>
          <a:noFill/>
        </p:spPr>
        <p:txBody>
          <a:bodyPr wrap="square" lIns="91440" tIns="45720" rIns="91440" bIns="45720" rtlCol="0" anchor="t">
            <a:spAutoFit/>
          </a:bodyPr>
          <a:lstStyle/>
          <a:p>
            <a:r>
              <a:rPr lang="en-US" sz="3600" b="1" dirty="0">
                <a:solidFill>
                  <a:schemeClr val="accent1">
                    <a:lumMod val="40000"/>
                    <a:lumOff val="60000"/>
                  </a:schemeClr>
                </a:solidFill>
              </a:rPr>
              <a:t>Statewide Healthcare Analysis Collaborative</a:t>
            </a:r>
            <a:br>
              <a:rPr lang="en-US" sz="2400" dirty="0">
                <a:solidFill>
                  <a:schemeClr val="bg1"/>
                </a:solidFill>
              </a:rPr>
            </a:br>
            <a:br>
              <a:rPr lang="en-US" sz="2400" dirty="0">
                <a:solidFill>
                  <a:schemeClr val="bg1"/>
                </a:solidFill>
              </a:rPr>
            </a:br>
            <a:r>
              <a:rPr lang="en-US" sz="2400" dirty="0">
                <a:solidFill>
                  <a:schemeClr val="bg1"/>
                </a:solidFill>
              </a:rPr>
              <a:t>Senate Bill 25-045 authorizes an advisory body, the Statewide Healthcare Analysis Collaborative, to advise the school in conducting the HPSA study.  Members will be appointed and convened by the Colorado Department of Health Care Policy &amp; Financing (HCPF)</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rgbClr val="FFFF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0942C01-F69A-BA59-44C1-F794084B4EE6}"/>
              </a:ext>
            </a:extLst>
          </p:cNvPr>
          <p:cNvPicPr>
            <a:picLocks noChangeAspect="1"/>
          </p:cNvPicPr>
          <p:nvPr/>
        </p:nvPicPr>
        <p:blipFill>
          <a:blip r:embed="rId2"/>
          <a:srcRect l="23538" t="9629" r="42414" b="73566"/>
          <a:stretch/>
        </p:blipFill>
        <p:spPr>
          <a:xfrm flipH="1">
            <a:off x="0" y="1736686"/>
            <a:ext cx="9480884" cy="4563978"/>
          </a:xfrm>
          <a:prstGeom prst="rect">
            <a:avLst/>
          </a:prstGeom>
        </p:spPr>
      </p:pic>
    </p:spTree>
    <p:extLst>
      <p:ext uri="{BB962C8B-B14F-4D97-AF65-F5344CB8AC3E}">
        <p14:creationId xmlns:p14="http://schemas.microsoft.com/office/powerpoint/2010/main" val="384246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61D82-CE12-7E95-0B12-23477B48D4CD}"/>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7685B7FB-2C27-50D2-830C-422787E549F7}"/>
              </a:ext>
            </a:extLst>
          </p:cNvPr>
          <p:cNvPicPr>
            <a:picLocks noChangeAspect="1"/>
          </p:cNvPicPr>
          <p:nvPr/>
        </p:nvPicPr>
        <p:blipFill>
          <a:blip r:embed="rId3"/>
          <a:srcRect b="8876"/>
          <a:stretch/>
        </p:blipFill>
        <p:spPr>
          <a:xfrm rot="10800000">
            <a:off x="831586" y="-27321"/>
            <a:ext cx="1532164" cy="6249332"/>
          </a:xfrm>
          <a:prstGeom prst="rect">
            <a:avLst/>
          </a:prstGeom>
        </p:spPr>
      </p:pic>
      <p:sp>
        <p:nvSpPr>
          <p:cNvPr id="4" name="Slide Number Placeholder 3">
            <a:extLst>
              <a:ext uri="{FF2B5EF4-FFF2-40B4-BE49-F238E27FC236}">
                <a16:creationId xmlns:a16="http://schemas.microsoft.com/office/drawing/2014/main" id="{495FCDDB-E944-8DBB-C62A-64C710254235}"/>
              </a:ext>
            </a:extLst>
          </p:cNvPr>
          <p:cNvSpPr>
            <a:spLocks noGrp="1"/>
          </p:cNvSpPr>
          <p:nvPr>
            <p:ph type="sldNum" sz="quarter" idx="12"/>
          </p:nvPr>
        </p:nvSpPr>
        <p:spPr/>
        <p:txBody>
          <a:bodyPr/>
          <a:lstStyle/>
          <a:p>
            <a:fld id="{2FDF3309-9F89-46FC-84B7-2246F4700237}" type="slidenum">
              <a:rPr lang="en-US" smtClean="0"/>
              <a:t>9</a:t>
            </a:fld>
            <a:endParaRPr lang="en-US"/>
          </a:p>
        </p:txBody>
      </p:sp>
      <p:pic>
        <p:nvPicPr>
          <p:cNvPr id="9" name="Picture 8">
            <a:extLst>
              <a:ext uri="{FF2B5EF4-FFF2-40B4-BE49-F238E27FC236}">
                <a16:creationId xmlns:a16="http://schemas.microsoft.com/office/drawing/2014/main" id="{9707084A-BAD8-3F9D-7B21-3E7B173BB470}"/>
              </a:ext>
            </a:extLst>
          </p:cNvPr>
          <p:cNvPicPr>
            <a:picLocks noChangeAspect="1"/>
          </p:cNvPicPr>
          <p:nvPr/>
        </p:nvPicPr>
        <p:blipFill>
          <a:blip r:embed="rId4"/>
          <a:srcRect t="11395" r="6423" b="46126"/>
          <a:stretch/>
        </p:blipFill>
        <p:spPr>
          <a:xfrm>
            <a:off x="388076" y="5425587"/>
            <a:ext cx="1983277" cy="784994"/>
          </a:xfrm>
          <a:prstGeom prst="rect">
            <a:avLst/>
          </a:prstGeom>
        </p:spPr>
      </p:pic>
      <p:sp>
        <p:nvSpPr>
          <p:cNvPr id="10" name="TextBox 9">
            <a:extLst>
              <a:ext uri="{FF2B5EF4-FFF2-40B4-BE49-F238E27FC236}">
                <a16:creationId xmlns:a16="http://schemas.microsoft.com/office/drawing/2014/main" id="{FD5932B3-065C-CDFB-627B-0021BA122B5C}"/>
              </a:ext>
            </a:extLst>
          </p:cNvPr>
          <p:cNvSpPr txBox="1"/>
          <p:nvPr/>
        </p:nvSpPr>
        <p:spPr>
          <a:xfrm>
            <a:off x="2440098" y="140384"/>
            <a:ext cx="9553782" cy="579646"/>
          </a:xfrm>
          <a:prstGeom prst="rect">
            <a:avLst/>
          </a:prstGeom>
          <a:noFill/>
        </p:spPr>
        <p:txBody>
          <a:bodyPr wrap="square">
            <a:spAutoFit/>
          </a:bodyPr>
          <a:lstStyle/>
          <a:p>
            <a:pPr marL="0" indent="0" algn="l" rtl="0" fontAlgn="base">
              <a:lnSpc>
                <a:spcPts val="3800"/>
              </a:lnSpc>
              <a:buNone/>
            </a:pPr>
            <a:r>
              <a:rPr lang="en-US" sz="4000" b="1" dirty="0">
                <a:solidFill>
                  <a:srgbClr val="056B7D"/>
                </a:solidFill>
                <a:effectLst/>
                <a:latin typeface="Arial" panose="020B0604020202020204" pitchFamily="34" charset="0"/>
                <a:cs typeface="Arial" panose="020B0604020202020204" pitchFamily="34" charset="0"/>
              </a:rPr>
              <a:t>Timeline</a:t>
            </a:r>
          </a:p>
        </p:txBody>
      </p:sp>
      <p:sp>
        <p:nvSpPr>
          <p:cNvPr id="11" name="TextBox 10">
            <a:extLst>
              <a:ext uri="{FF2B5EF4-FFF2-40B4-BE49-F238E27FC236}">
                <a16:creationId xmlns:a16="http://schemas.microsoft.com/office/drawing/2014/main" id="{8605D278-690E-1F9A-66D5-DE837B495E66}"/>
              </a:ext>
            </a:extLst>
          </p:cNvPr>
          <p:cNvSpPr txBox="1"/>
          <p:nvPr/>
        </p:nvSpPr>
        <p:spPr>
          <a:xfrm>
            <a:off x="2400300" y="1252186"/>
            <a:ext cx="9723120" cy="3724096"/>
          </a:xfrm>
          <a:prstGeom prst="rect">
            <a:avLst/>
          </a:prstGeom>
          <a:noFill/>
        </p:spPr>
        <p:txBody>
          <a:bodyPr wrap="square">
            <a:spAutoFit/>
          </a:bodyPr>
          <a:lstStyle/>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July 1, 2025 </a:t>
            </a:r>
            <a:r>
              <a:rPr lang="en-US" sz="2400" dirty="0">
                <a:latin typeface="Arial" panose="020B0604020202020204" pitchFamily="34" charset="0"/>
                <a:cs typeface="Arial" panose="020B0604020202020204" pitchFamily="34" charset="0"/>
              </a:rPr>
              <a:t>– Publish model legislation</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August 1, 2025 </a:t>
            </a:r>
            <a:r>
              <a:rPr lang="en-US" sz="2400" dirty="0">
                <a:latin typeface="Arial" panose="020B0604020202020204" pitchFamily="34" charset="0"/>
                <a:cs typeface="Arial" panose="020B0604020202020204" pitchFamily="34" charset="0"/>
              </a:rPr>
              <a:t>– HCPF invites members to serve on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Healthcare Analysis Collaborative</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Thru October 1, 2026 </a:t>
            </a:r>
            <a:r>
              <a:rPr lang="en-US" sz="2400" dirty="0">
                <a:latin typeface="Arial" panose="020B0604020202020204" pitchFamily="34" charset="0"/>
                <a:cs typeface="Arial" panose="020B0604020202020204" pitchFamily="34" charset="0"/>
              </a:rPr>
              <a:t>– Collaborative meets to advise study</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174625" indent="-174625" algn="l" rtl="0" fontAlgn="base">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December 31, 2026 </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ColoradoSPH</a:t>
            </a:r>
            <a:r>
              <a:rPr lang="en-US" sz="2400" dirty="0">
                <a:latin typeface="Arial" panose="020B0604020202020204" pitchFamily="34" charset="0"/>
                <a:cs typeface="Arial" panose="020B0604020202020204" pitchFamily="34" charset="0"/>
              </a:rPr>
              <a:t> submits report of findings</a:t>
            </a:r>
          </a:p>
          <a:p>
            <a:pPr marL="174625" indent="-174625" algn="l" rtl="0" fontAlgn="base">
              <a:spcAft>
                <a:spcPts val="600"/>
              </a:spcAft>
              <a:buFont typeface="Arial" panose="020B0604020202020204" pitchFamily="34" charset="0"/>
              <a:buChar char="•"/>
            </a:pPr>
            <a:endParaRPr lang="en-US" sz="2400" i="0" dirty="0">
              <a:effectLst/>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C430229B-9260-4458-0CEE-654052AF70DE}"/>
              </a:ext>
            </a:extLst>
          </p:cNvPr>
          <p:cNvPicPr>
            <a:picLocks noChangeAspect="1"/>
          </p:cNvPicPr>
          <p:nvPr/>
        </p:nvPicPr>
        <p:blipFill>
          <a:blip r:embed="rId5"/>
          <a:stretch>
            <a:fillRect/>
          </a:stretch>
        </p:blipFill>
        <p:spPr>
          <a:xfrm rot="16200000">
            <a:off x="4796946" y="-1532058"/>
            <a:ext cx="86978" cy="4646428"/>
          </a:xfrm>
          <a:prstGeom prst="rect">
            <a:avLst/>
          </a:prstGeom>
        </p:spPr>
      </p:pic>
    </p:spTree>
    <p:extLst>
      <p:ext uri="{BB962C8B-B14F-4D97-AF65-F5344CB8AC3E}">
        <p14:creationId xmlns:p14="http://schemas.microsoft.com/office/powerpoint/2010/main" val="74713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oSPH Brand Colors">
      <a:dk1>
        <a:srgbClr val="4A4C4F"/>
      </a:dk1>
      <a:lt1>
        <a:srgbClr val="FFFFFF"/>
      </a:lt1>
      <a:dk2>
        <a:srgbClr val="006E80"/>
      </a:dk2>
      <a:lt2>
        <a:srgbClr val="E8E8E8"/>
      </a:lt2>
      <a:accent1>
        <a:srgbClr val="156082"/>
      </a:accent1>
      <a:accent2>
        <a:srgbClr val="E97132"/>
      </a:accent2>
      <a:accent3>
        <a:srgbClr val="196B24"/>
      </a:accent3>
      <a:accent4>
        <a:srgbClr val="0F9ED5"/>
      </a:accent4>
      <a:accent5>
        <a:srgbClr val="A02B93"/>
      </a:accent5>
      <a:accent6>
        <a:srgbClr val="4EA72E"/>
      </a:accent6>
      <a:hlink>
        <a:srgbClr val="090F11"/>
      </a:hlink>
      <a:folHlink>
        <a:srgbClr val="44D6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loradosph-branded-presentation-template-121624" id="{D467FAE8-3026-9A49-ABB2-EF904D70ACD5}" vid="{F878B195-1EFF-CD46-98E2-05679A4950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55b93d-0a19-43a4-ae80-fa6c9e3d3333" xsi:nil="true"/>
    <lcf76f155ced4ddcb4097134ff3c332f xmlns="386e718f-ad57-4a48-81ae-ef56873025f3">
      <Terms xmlns="http://schemas.microsoft.com/office/infopath/2007/PartnerControls"/>
    </lcf76f155ced4ddcb4097134ff3c332f>
    <Notes xmlns="386e718f-ad57-4a48-81ae-ef56873025f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071FEA1D302F48A7F12907BAF9B212" ma:contentTypeVersion="16" ma:contentTypeDescription="Create a new document." ma:contentTypeScope="" ma:versionID="17e09da9741c15ae2a73fc3ddb4f14ab">
  <xsd:schema xmlns:xsd="http://www.w3.org/2001/XMLSchema" xmlns:xs="http://www.w3.org/2001/XMLSchema" xmlns:p="http://schemas.microsoft.com/office/2006/metadata/properties" xmlns:ns2="2555b93d-0a19-43a4-ae80-fa6c9e3d3333" xmlns:ns3="386e718f-ad57-4a48-81ae-ef56873025f3" targetNamespace="http://schemas.microsoft.com/office/2006/metadata/properties" ma:root="true" ma:fieldsID="922debf5ab977b9efe4e569bfc4a4125" ns2:_="" ns3:_="">
    <xsd:import namespace="2555b93d-0a19-43a4-ae80-fa6c9e3d3333"/>
    <xsd:import namespace="386e718f-ad57-4a48-81ae-ef56873025f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MediaServiceSearchProperties"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55b93d-0a19-43a4-ae80-fa6c9e3d33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5cebe42-6776-44e0-80be-7e3fc1596dc2}" ma:internalName="TaxCatchAll" ma:showField="CatchAllData" ma:web="2555b93d-0a19-43a4-ae80-fa6c9e3d33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6e718f-ad57-4a48-81ae-ef56873025f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7310ada-04f1-49d1-83c9-5a60708465d1"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Notes" ma:index="23" nillable="true" ma:displayName="Notes" ma:format="Dropdown" ma:internalName="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2D5352-3343-4E09-9D4B-1D53FF04E5D9}">
  <ds:schemaRefs>
    <ds:schemaRef ds:uri="http://www.w3.org/XML/1998/namespace"/>
    <ds:schemaRef ds:uri="http://purl.org/dc/elements/1.1/"/>
    <ds:schemaRef ds:uri="http://schemas.openxmlformats.org/package/2006/metadata/core-properties"/>
    <ds:schemaRef ds:uri="386e718f-ad57-4a48-81ae-ef56873025f3"/>
    <ds:schemaRef ds:uri="http://schemas.microsoft.com/office/2006/documentManagement/types"/>
    <ds:schemaRef ds:uri="http://purl.org/dc/terms/"/>
    <ds:schemaRef ds:uri="2555b93d-0a19-43a4-ae80-fa6c9e3d3333"/>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86D765A-25B5-4242-BB51-4D6C91AAB0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55b93d-0a19-43a4-ae80-fa6c9e3d3333"/>
    <ds:schemaRef ds:uri="386e718f-ad57-4a48-81ae-ef56873025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2BB5AC-5CB6-4AE4-99C1-E6045337D0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coloradosph-branded-presentation-template-121624</Template>
  <TotalTime>160</TotalTime>
  <Words>1072</Words>
  <Application>Microsoft Office PowerPoint</Application>
  <PresentationFormat>Widescreen</PresentationFormat>
  <Paragraphs>83</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Mays, Glen</dc:creator>
  <cp:lastModifiedBy>Mays, Glen</cp:lastModifiedBy>
  <cp:revision>26</cp:revision>
  <dcterms:created xsi:type="dcterms:W3CDTF">2025-08-01T13:17:54Z</dcterms:created>
  <dcterms:modified xsi:type="dcterms:W3CDTF">2025-08-18T22:43:29Z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0x0101003B071FEA1D302F48A7F12907BAF9B212</vt:lpwstr>
  </property>
  <property fmtid="{D5CDD505-2E9C-101B-9397-08002B2CF9AE}" pid="3" name="MediaServiceImageTags">
    <vt:lpwstr/>
  </property>
</Properties>
</file>