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867" r:id="rId2"/>
    <p:sldId id="824" r:id="rId3"/>
    <p:sldId id="847" r:id="rId4"/>
    <p:sldId id="522" r:id="rId5"/>
    <p:sldId id="417" r:id="rId6"/>
    <p:sldId id="837" r:id="rId7"/>
    <p:sldId id="854" r:id="rId8"/>
    <p:sldId id="856" r:id="rId9"/>
    <p:sldId id="804" r:id="rId10"/>
    <p:sldId id="850" r:id="rId11"/>
    <p:sldId id="816" r:id="rId12"/>
    <p:sldId id="849" r:id="rId13"/>
    <p:sldId id="839" r:id="rId14"/>
    <p:sldId id="813" r:id="rId15"/>
    <p:sldId id="902" r:id="rId16"/>
    <p:sldId id="865" r:id="rId17"/>
    <p:sldId id="293" r:id="rId18"/>
    <p:sldId id="561" r:id="rId19"/>
    <p:sldId id="542" r:id="rId20"/>
    <p:sldId id="503" r:id="rId21"/>
    <p:sldId id="905" r:id="rId22"/>
    <p:sldId id="906" r:id="rId23"/>
    <p:sldId id="903" r:id="rId24"/>
    <p:sldId id="904" r:id="rId25"/>
    <p:sldId id="287" r:id="rId26"/>
    <p:sldId id="301" r:id="rId27"/>
    <p:sldId id="298" r:id="rId28"/>
    <p:sldId id="300" r:id="rId29"/>
    <p:sldId id="280" r:id="rId30"/>
    <p:sldId id="281" r:id="rId31"/>
    <p:sldId id="907" r:id="rId32"/>
    <p:sldId id="827" r:id="rId33"/>
    <p:sldId id="283"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leigh Kew" initials="KK" lastIdx="7" clrIdx="0">
    <p:extLst>
      <p:ext uri="{19B8F6BF-5375-455C-9EA6-DF929625EA0E}">
        <p15:presenceInfo xmlns:p15="http://schemas.microsoft.com/office/powerpoint/2012/main" userId="S::kkew@cochrane.org::218362c4-ad98-4a7a-80f5-7fb708964d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39"/>
    <p:restoredTop sz="83634" autoAdjust="0"/>
  </p:normalViewPr>
  <p:slideViewPr>
    <p:cSldViewPr snapToGrid="0" showGuides="1">
      <p:cViewPr varScale="1">
        <p:scale>
          <a:sx n="126" d="100"/>
          <a:sy n="126" d="100"/>
        </p:scale>
        <p:origin x="792" y="114"/>
      </p:cViewPr>
      <p:guideLst>
        <p:guide orient="horz"/>
        <p:guide/>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9" d="100"/>
          <a:sy n="99" d="100"/>
        </p:scale>
        <p:origin x="-3492" y="-96"/>
      </p:cViewPr>
      <p:guideLst>
        <p:guide orient="horz" pos="2880"/>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Cochrane SR</c:v>
                </c:pt>
              </c:strCache>
            </c:strRef>
          </c:tx>
          <c:spPr>
            <a:solidFill>
              <a:schemeClr val="accent1"/>
            </a:solidFill>
            <a:ln>
              <a:noFill/>
            </a:ln>
            <a:effectLst/>
          </c:spPr>
          <c:invertIfNegative val="0"/>
          <c:cat>
            <c:strRef>
              <c:f>Sheet1!$A$2:$A$10</c:f>
              <c:strCache>
                <c:ptCount val="9"/>
                <c:pt idx="0">
                  <c:v>Publicly available protocol</c:v>
                </c:pt>
                <c:pt idx="1">
                  <c:v>Inclusion of published and unpublished studies</c:v>
                </c:pt>
                <c:pt idx="2">
                  <c:v>All languages</c:v>
                </c:pt>
                <c:pt idx="3">
                  <c:v>Primary outcome specified</c:v>
                </c:pt>
                <c:pt idx="4">
                  <c:v>Harms and benefits considered</c:v>
                </c:pt>
                <c:pt idx="5">
                  <c:v>Trial registry searched</c:v>
                </c:pt>
                <c:pt idx="6">
                  <c:v>RoBs assessed</c:v>
                </c:pt>
                <c:pt idx="7">
                  <c:v>Grade|SoF</c:v>
                </c:pt>
                <c:pt idx="8">
                  <c:v>CoIs reported</c:v>
                </c:pt>
              </c:strCache>
            </c:strRef>
          </c:cat>
          <c:val>
            <c:numRef>
              <c:f>Sheet1!$B$2:$B$10</c:f>
              <c:numCache>
                <c:formatCode>General</c:formatCode>
                <c:ptCount val="9"/>
                <c:pt idx="0">
                  <c:v>0.98</c:v>
                </c:pt>
                <c:pt idx="1">
                  <c:v>0.91</c:v>
                </c:pt>
                <c:pt idx="2">
                  <c:v>0.82</c:v>
                </c:pt>
                <c:pt idx="3">
                  <c:v>0.96</c:v>
                </c:pt>
                <c:pt idx="4">
                  <c:v>0.91</c:v>
                </c:pt>
                <c:pt idx="5">
                  <c:v>0.62</c:v>
                </c:pt>
                <c:pt idx="6">
                  <c:v>1</c:v>
                </c:pt>
                <c:pt idx="7">
                  <c:v>0.6</c:v>
                </c:pt>
                <c:pt idx="8">
                  <c:v>1</c:v>
                </c:pt>
              </c:numCache>
            </c:numRef>
          </c:val>
          <c:extLst>
            <c:ext xmlns:c16="http://schemas.microsoft.com/office/drawing/2014/chart" uri="{C3380CC4-5D6E-409C-BE32-E72D297353CC}">
              <c16:uniqueId val="{00000000-1812-44C9-B03F-EC5CDFF1A289}"/>
            </c:ext>
          </c:extLst>
        </c:ser>
        <c:ser>
          <c:idx val="1"/>
          <c:order val="1"/>
          <c:tx>
            <c:strRef>
              <c:f>Sheet1!$C$1</c:f>
              <c:strCache>
                <c:ptCount val="1"/>
                <c:pt idx="0">
                  <c:v>Non-Cochrane SR</c:v>
                </c:pt>
              </c:strCache>
            </c:strRef>
          </c:tx>
          <c:spPr>
            <a:solidFill>
              <a:schemeClr val="accent2"/>
            </a:solidFill>
            <a:ln>
              <a:noFill/>
            </a:ln>
            <a:effectLst/>
          </c:spPr>
          <c:invertIfNegative val="0"/>
          <c:cat>
            <c:strRef>
              <c:f>Sheet1!$A$2:$A$10</c:f>
              <c:strCache>
                <c:ptCount val="9"/>
                <c:pt idx="0">
                  <c:v>Publicly available protocol</c:v>
                </c:pt>
                <c:pt idx="1">
                  <c:v>Inclusion of published and unpublished studies</c:v>
                </c:pt>
                <c:pt idx="2">
                  <c:v>All languages</c:v>
                </c:pt>
                <c:pt idx="3">
                  <c:v>Primary outcome specified</c:v>
                </c:pt>
                <c:pt idx="4">
                  <c:v>Harms and benefits considered</c:v>
                </c:pt>
                <c:pt idx="5">
                  <c:v>Trial registry searched</c:v>
                </c:pt>
                <c:pt idx="6">
                  <c:v>RoBs assessed</c:v>
                </c:pt>
                <c:pt idx="7">
                  <c:v>Grade|SoF</c:v>
                </c:pt>
                <c:pt idx="8">
                  <c:v>CoIs reported</c:v>
                </c:pt>
              </c:strCache>
            </c:strRef>
          </c:cat>
          <c:val>
            <c:numRef>
              <c:f>Sheet1!$C$2:$C$10</c:f>
              <c:numCache>
                <c:formatCode>General</c:formatCode>
                <c:ptCount val="9"/>
                <c:pt idx="0">
                  <c:v>0.22</c:v>
                </c:pt>
                <c:pt idx="1">
                  <c:v>0.41</c:v>
                </c:pt>
                <c:pt idx="2">
                  <c:v>0.4</c:v>
                </c:pt>
                <c:pt idx="3">
                  <c:v>0.48</c:v>
                </c:pt>
                <c:pt idx="4">
                  <c:v>0.61</c:v>
                </c:pt>
                <c:pt idx="5">
                  <c:v>0.2</c:v>
                </c:pt>
                <c:pt idx="6">
                  <c:v>0.74</c:v>
                </c:pt>
                <c:pt idx="7">
                  <c:v>0.03</c:v>
                </c:pt>
                <c:pt idx="8">
                  <c:v>0.87</c:v>
                </c:pt>
              </c:numCache>
            </c:numRef>
          </c:val>
          <c:extLst>
            <c:ext xmlns:c16="http://schemas.microsoft.com/office/drawing/2014/chart" uri="{C3380CC4-5D6E-409C-BE32-E72D297353CC}">
              <c16:uniqueId val="{00000001-1812-44C9-B03F-EC5CDFF1A289}"/>
            </c:ext>
          </c:extLst>
        </c:ser>
        <c:dLbls>
          <c:showLegendKey val="0"/>
          <c:showVal val="0"/>
          <c:showCatName val="0"/>
          <c:showSerName val="0"/>
          <c:showPercent val="0"/>
          <c:showBubbleSize val="0"/>
        </c:dLbls>
        <c:gapWidth val="219"/>
        <c:overlap val="-27"/>
        <c:axId val="1579240688"/>
        <c:axId val="1579470512"/>
      </c:barChart>
      <c:catAx>
        <c:axId val="157924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579470512"/>
        <c:crosses val="autoZero"/>
        <c:auto val="1"/>
        <c:lblAlgn val="ctr"/>
        <c:lblOffset val="100"/>
        <c:noMultiLvlLbl val="0"/>
      </c:catAx>
      <c:valAx>
        <c:axId val="157947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24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91045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276909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Project spearheaded by Infectious Disease Group</a:t>
            </a:r>
          </a:p>
        </p:txBody>
      </p:sp>
      <p:sp>
        <p:nvSpPr>
          <p:cNvPr id="4" name="Slide Number Placeholder 3"/>
          <p:cNvSpPr>
            <a:spLocks noGrp="1"/>
          </p:cNvSpPr>
          <p:nvPr>
            <p:ph type="sldNum" sz="quarter" idx="10"/>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127001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PH it is important to know not only whether an intervention works or not, but how it works, in what contexts, why.  Important for implementation.  Value of qualitative research.  Examples.</a:t>
            </a:r>
          </a:p>
          <a:p>
            <a:endParaRPr lang="en-US" dirty="0"/>
          </a:p>
          <a:p>
            <a:r>
              <a:rPr lang="en-AU" dirty="0"/>
              <a:t>Qualitative Evidence Synthesis which Safer</a:t>
            </a:r>
          </a:p>
          <a:p>
            <a:r>
              <a:rPr lang="en-AU" dirty="0"/>
              <a:t>Care Victorian is involved in. This enables us to meet Cochrane’s current requirements</a:t>
            </a:r>
          </a:p>
          <a:p>
            <a:r>
              <a:rPr lang="en-AU" dirty="0"/>
              <a:t>and not delay the person-centred review. Titles of the reviews, led by CHCP staff, are:</a:t>
            </a:r>
          </a:p>
          <a:p>
            <a:r>
              <a:rPr lang="en-AU" dirty="0"/>
              <a:t>· Interventions for working in partnership at the health service level for the</a:t>
            </a:r>
          </a:p>
          <a:p>
            <a:r>
              <a:rPr lang="en-AU" dirty="0"/>
              <a:t>promotion of person-centred care. Dianne Lowe, et al.</a:t>
            </a:r>
          </a:p>
          <a:p>
            <a:r>
              <a:rPr lang="en-AU" dirty="0"/>
              <a:t>· Working in partnership at the health service level for the promotion of </a:t>
            </a:r>
            <a:r>
              <a:rPr lang="en-AU" dirty="0" err="1"/>
              <a:t>personcentred</a:t>
            </a:r>
            <a:endParaRPr lang="en-AU" dirty="0"/>
          </a:p>
          <a:p>
            <a:r>
              <a:rPr lang="en-AU" dirty="0"/>
              <a:t>care: a qualitative evidence synthesis. Bronwen Merner, et al.</a:t>
            </a:r>
            <a:endParaRPr lang="en-US" dirty="0"/>
          </a:p>
          <a:p>
            <a:r>
              <a:rPr lang="en-US" dirty="0"/>
              <a:t> </a:t>
            </a:r>
            <a:endParaRPr lang="en-AU" dirty="0"/>
          </a:p>
          <a:p>
            <a:endParaRPr lang="en-AU"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27</a:t>
            </a:fld>
            <a:endParaRPr lang="en-GB" dirty="0"/>
          </a:p>
        </p:txBody>
      </p:sp>
    </p:spTree>
    <p:extLst>
      <p:ext uri="{BB962C8B-B14F-4D97-AF65-F5344CB8AC3E}">
        <p14:creationId xmlns:p14="http://schemas.microsoft.com/office/powerpoint/2010/main" val="376551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12.11.2020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5791200" cy="3081338"/>
          </a:xfrm>
          <a:prstGeom prst="rect">
            <a:avLst/>
          </a:prstGeom>
        </p:spPr>
        <p:txBody>
          <a:bodyPr vert="horz" lIns="91440" tIns="45720" rIns="91440" bIns="45720" rtlCol="0"/>
          <a:lstStyle/>
          <a:p>
            <a:pPr lvl="0"/>
            <a:r>
              <a:rPr lang="en-US" dirty="0">
                <a:solidFill>
                  <a:srgbClr val="000000"/>
                </a:solidFill>
              </a:rPr>
              <a:t>Intervention:  RCTs on impact, effects of working in partnership</a:t>
            </a:r>
          </a:p>
          <a:p>
            <a:pPr lvl="0"/>
            <a:r>
              <a:rPr lang="en-US" dirty="0">
                <a:solidFill>
                  <a:srgbClr val="000000"/>
                </a:solidFill>
              </a:rPr>
              <a:t>Qualitative:  barriers, facilitators, and experiences of working in partnership</a:t>
            </a:r>
          </a:p>
          <a:p>
            <a:pPr lvl="0"/>
            <a:endParaRPr lang="en-US" dirty="0">
              <a:solidFill>
                <a:srgbClr val="000000"/>
              </a:solidFill>
            </a:endParaRPr>
          </a:p>
          <a:p>
            <a:pPr lvl="0"/>
            <a:r>
              <a:rPr lang="en-AU" dirty="0"/>
              <a:t>At the time, the Cochrane policy wouldn’t allow for a standalone qualitative review to be conducted in isolation without a paired intervention review. </a:t>
            </a:r>
          </a:p>
          <a:p>
            <a:pPr lvl="0"/>
            <a:r>
              <a:rPr lang="en-AU" dirty="0"/>
              <a:t>The stakeholders requested a qualitative evidence synthesis, but the only way to progress this, and adhere to Cochrane policy, was to also commence a corresponding intervention review. </a:t>
            </a:r>
          </a:p>
          <a:p>
            <a:pPr lvl="0"/>
            <a:r>
              <a:rPr lang="en-AU" dirty="0"/>
              <a:t>The authors ultimately agreed to do this, but at significant additional effort and expense. </a:t>
            </a:r>
          </a:p>
          <a:p>
            <a:pPr lvl="0"/>
            <a:r>
              <a:rPr lang="en-AU" dirty="0"/>
              <a:t>In effect, the Cochrane policy required that the authors complete two reviews to meet the stakeholders’ needs for one.</a:t>
            </a:r>
          </a:p>
          <a:p>
            <a:pPr lvl="0"/>
            <a:endParaRPr lang="en-AU" dirty="0"/>
          </a:p>
          <a:p>
            <a:pPr lvl="0"/>
            <a:r>
              <a:rPr lang="en-AU" dirty="0"/>
              <a:t>THIS HAS LED TO the PHHS network pilot project of stand alone QES</a:t>
            </a:r>
          </a:p>
          <a:p>
            <a:pPr lvl="0"/>
            <a:endParaRPr lang="en-US"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28</a:t>
            </a:fld>
            <a:endParaRPr lang="cs-CZ"/>
          </a:p>
        </p:txBody>
      </p:sp>
    </p:spTree>
    <p:extLst>
      <p:ext uri="{BB962C8B-B14F-4D97-AF65-F5344CB8AC3E}">
        <p14:creationId xmlns:p14="http://schemas.microsoft.com/office/powerpoint/2010/main" val="193443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Controlling for co-exposures that are not confounders can introduce bias towards finding no effect.. Due to </a:t>
            </a:r>
            <a:r>
              <a:rPr lang="en-US" dirty="0" err="1"/>
              <a:t>overadjustment</a:t>
            </a:r>
            <a:r>
              <a:rPr lang="en-US" dirty="0"/>
              <a:t> or exclusion of data</a:t>
            </a:r>
          </a:p>
          <a:p>
            <a:endParaRPr lang="en-AU"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29</a:t>
            </a:fld>
            <a:endParaRPr lang="en-GB" dirty="0"/>
          </a:p>
        </p:txBody>
      </p:sp>
    </p:spTree>
    <p:extLst>
      <p:ext uri="{BB962C8B-B14F-4D97-AF65-F5344CB8AC3E}">
        <p14:creationId xmlns:p14="http://schemas.microsoft.com/office/powerpoint/2010/main" val="233669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 COCHRANE REVIEW FAILS TO INCORPORATE NEWER EVIDENCE THAT ADDRESSES SLIGHTLY DIFFERENT BUT IMPORTANT POLICY QUESTION.  Argues for a review no longer being updated, but rather a new question being asked.  Cochrane would probably not cover all the outcomes of interest for this guideline, but could certainly cover some.  Shift resources from old review to newer more policy relevant review – would require new protocol.</a:t>
            </a:r>
            <a:endParaRPr lang="en-AU" dirty="0"/>
          </a:p>
          <a:p>
            <a:endParaRPr lang="en-AU"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30</a:t>
            </a:fld>
            <a:endParaRPr lang="en-GB" dirty="0"/>
          </a:p>
        </p:txBody>
      </p:sp>
    </p:spTree>
    <p:extLst>
      <p:ext uri="{BB962C8B-B14F-4D97-AF65-F5344CB8AC3E}">
        <p14:creationId xmlns:p14="http://schemas.microsoft.com/office/powerpoint/2010/main" val="48480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Source Sans Pro"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158461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Together these products provide</a:t>
            </a:r>
            <a:r>
              <a:rPr lang="en-GB" baseline="0" dirty="0"/>
              <a:t> a new tech system to support review production. This is a simplified view, also other tools such as EPPI-Reviewer, </a:t>
            </a:r>
            <a:r>
              <a:rPr lang="en-GB" baseline="0" dirty="0" err="1"/>
              <a:t>GradePro</a:t>
            </a:r>
            <a:r>
              <a:rPr lang="en-GB" baseline="0" dirty="0"/>
              <a:t>, etc.</a:t>
            </a:r>
          </a:p>
          <a:p>
            <a:endParaRPr lang="en-GB" baseline="0" dirty="0"/>
          </a:p>
          <a:p>
            <a:r>
              <a:rPr lang="en-GB" baseline="0" dirty="0"/>
              <a:t>We are now working on creating the linkages required to implement the new workflow, which will use all of these tools by default.</a:t>
            </a:r>
          </a:p>
          <a:p>
            <a:endParaRPr lang="en-GB" baseline="0" dirty="0"/>
          </a:p>
          <a:p>
            <a:pPr defTabSz="913120">
              <a:defRPr/>
            </a:pPr>
            <a:r>
              <a:rPr lang="en-GB" dirty="0"/>
              <a:t>The next step is to roll-out this new, more efficient workflow for producing Cochrane Reviews that uses the new technology by default</a:t>
            </a:r>
            <a:endParaRPr lang="en-GB" baseline="0" dirty="0"/>
          </a:p>
          <a:p>
            <a:endParaRPr lang="en-GB" baseline="0" dirty="0"/>
          </a:p>
          <a:p>
            <a:r>
              <a:rPr lang="en-GB" baseline="0" dirty="0"/>
              <a:t>Huge investment in technology </a:t>
            </a:r>
            <a:r>
              <a:rPr lang="mr-IN" baseline="0" dirty="0"/>
              <a:t>–</a:t>
            </a:r>
            <a:r>
              <a:rPr lang="en-GB" baseline="0" dirty="0"/>
              <a:t> results are now visible </a:t>
            </a:r>
            <a:r>
              <a:rPr lang="mr-IN" baseline="0" dirty="0"/>
              <a:t>–</a:t>
            </a:r>
            <a:r>
              <a:rPr lang="en-GB" baseline="0" dirty="0"/>
              <a:t> any will only become more apparent.</a:t>
            </a:r>
            <a:endParaRPr lang="en-GB" dirty="0"/>
          </a:p>
          <a:p>
            <a:endParaRPr lang="en-GB" baseline="0" dirty="0"/>
          </a:p>
          <a:p>
            <a:r>
              <a:rPr lang="en-GB" baseline="0" dirty="0"/>
              <a:t>We need to ensure that as we move forward in the final years of Strategy to 2020 that we really bring together the people, process and technology to ensure we maximise return on all of this investment </a:t>
            </a:r>
            <a:r>
              <a:rPr lang="mr-IN" baseline="0" dirty="0"/>
              <a:t>–</a:t>
            </a:r>
            <a:r>
              <a:rPr lang="en-GB" baseline="0" dirty="0"/>
              <a:t> technology alone will never solve problems. </a:t>
            </a:r>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98031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Together these products provide</a:t>
            </a:r>
            <a:r>
              <a:rPr lang="en-GB" baseline="0" dirty="0"/>
              <a:t> a new tech system to support review production. This is a simplified view, also other tools such as EPPI-Reviewer, </a:t>
            </a:r>
            <a:r>
              <a:rPr lang="en-GB" baseline="0" dirty="0" err="1"/>
              <a:t>GradePro</a:t>
            </a:r>
            <a:r>
              <a:rPr lang="en-GB" baseline="0" dirty="0"/>
              <a:t>, etc.</a:t>
            </a:r>
          </a:p>
          <a:p>
            <a:endParaRPr lang="en-GB" baseline="0" dirty="0"/>
          </a:p>
          <a:p>
            <a:r>
              <a:rPr lang="en-GB" baseline="0" dirty="0"/>
              <a:t>We are now working on creating the linkages required to implement the new workflow, which will use all of these tools by default.</a:t>
            </a:r>
          </a:p>
          <a:p>
            <a:endParaRPr lang="en-GB" baseline="0" dirty="0"/>
          </a:p>
          <a:p>
            <a:pPr defTabSz="913120">
              <a:defRPr/>
            </a:pPr>
            <a:r>
              <a:rPr lang="en-GB" dirty="0"/>
              <a:t>The next step is to roll-out this new, more efficient workflow for producing Cochrane Reviews that uses the new technology by default</a:t>
            </a:r>
            <a:endParaRPr lang="en-GB" baseline="0" dirty="0"/>
          </a:p>
          <a:p>
            <a:endParaRPr lang="en-GB" baseline="0" dirty="0"/>
          </a:p>
          <a:p>
            <a:r>
              <a:rPr lang="en-GB" baseline="0" dirty="0"/>
              <a:t>Huge investment in technology </a:t>
            </a:r>
            <a:r>
              <a:rPr lang="mr-IN" baseline="0" dirty="0"/>
              <a:t>–</a:t>
            </a:r>
            <a:r>
              <a:rPr lang="en-GB" baseline="0" dirty="0"/>
              <a:t> results are now visible </a:t>
            </a:r>
            <a:r>
              <a:rPr lang="mr-IN" baseline="0" dirty="0"/>
              <a:t>–</a:t>
            </a:r>
            <a:r>
              <a:rPr lang="en-GB" baseline="0" dirty="0"/>
              <a:t> any will only become more apparent.</a:t>
            </a:r>
            <a:endParaRPr lang="en-GB" dirty="0"/>
          </a:p>
          <a:p>
            <a:endParaRPr lang="en-GB" baseline="0" dirty="0"/>
          </a:p>
          <a:p>
            <a:r>
              <a:rPr lang="en-GB" baseline="0" dirty="0"/>
              <a:t>We need to ensure that as we move forward in the final years of Strategy to 2020 that we really bring together the people, process and technology to ensure we maximise return on all of this investment </a:t>
            </a:r>
            <a:r>
              <a:rPr lang="mr-IN" baseline="0" dirty="0"/>
              <a:t>–</a:t>
            </a:r>
            <a:r>
              <a:rPr lang="en-GB" baseline="0" dirty="0"/>
              <a:t> technology alone will never solve problems. </a:t>
            </a:r>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244502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Source Sans Pro" pitchFamily="34" charset="0"/>
                <a:ea typeface="+mn-ea"/>
                <a:cs typeface="Arial" panose="020B0604020202020204" pitchFamily="34" charset="0"/>
              </a:rPr>
              <a:t>Wikipedia -  the </a:t>
            </a:r>
            <a:r>
              <a:rPr lang="en-GB" sz="1200" b="0" i="0" kern="1200" dirty="0" err="1">
                <a:solidFill>
                  <a:schemeClr val="tx1"/>
                </a:solidFill>
                <a:effectLst/>
                <a:latin typeface="Source Sans Pro" pitchFamily="34" charset="0"/>
                <a:ea typeface="+mn-ea"/>
                <a:cs typeface="Arial" panose="020B0604020202020204" pitchFamily="34" charset="0"/>
              </a:rPr>
              <a:t>altmetric</a:t>
            </a:r>
            <a:r>
              <a:rPr lang="en-GB" sz="1200" b="0" i="0" kern="1200" dirty="0">
                <a:solidFill>
                  <a:schemeClr val="tx1"/>
                </a:solidFill>
                <a:effectLst/>
                <a:latin typeface="Source Sans Pro" pitchFamily="34" charset="0"/>
                <a:ea typeface="+mn-ea"/>
                <a:cs typeface="Arial" panose="020B0604020202020204" pitchFamily="34" charset="0"/>
              </a:rPr>
              <a:t> report for our newest Living Systematic Review may be interesting.</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311597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challenge of producing new high-quality content …</a:t>
            </a:r>
            <a:endParaRPr lang="en-US" dirty="0"/>
          </a:p>
        </p:txBody>
      </p:sp>
    </p:spTree>
    <p:extLst>
      <p:ext uri="{BB962C8B-B14F-4D97-AF65-F5344CB8AC3E}">
        <p14:creationId xmlns:p14="http://schemas.microsoft.com/office/powerpoint/2010/main" val="139878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Clr>
                <a:schemeClr val="tx2"/>
              </a:buClr>
              <a:buFont typeface="Arial" panose="020B0604020202020204" pitchFamily="34" charset="0"/>
              <a:buChar char="•"/>
            </a:pPr>
            <a:r>
              <a:rPr lang="en-GB" sz="1200" b="0" dirty="0">
                <a:solidFill>
                  <a:schemeClr val="tx1"/>
                </a:solidFill>
                <a:latin typeface="Source Sans Pro" panose="020B0503030403020204" pitchFamily="34" charset="0"/>
              </a:rPr>
              <a:t>Highlighted Cochrane’s ability to respond quickly to the needs of end-users of evidence</a:t>
            </a:r>
          </a:p>
          <a:p>
            <a:pPr marL="257175" indent="-257175">
              <a:buClr>
                <a:schemeClr val="tx2"/>
              </a:buClr>
              <a:buFont typeface="Arial" panose="020B0604020202020204" pitchFamily="34" charset="0"/>
              <a:buChar char="•"/>
            </a:pPr>
            <a:r>
              <a:rPr lang="en-GB" sz="1200" b="0" dirty="0">
                <a:solidFill>
                  <a:schemeClr val="tx1"/>
                </a:solidFill>
                <a:latin typeface="Source Sans Pro" panose="020B0503030403020204" pitchFamily="34" charset="0"/>
              </a:rPr>
              <a:t>Underscored importance of working with policy makers, practitioners, patients and other key stakeholders in defining research priorities</a:t>
            </a:r>
          </a:p>
          <a:p>
            <a:pPr marL="257175" indent="-257175">
              <a:buClr>
                <a:schemeClr val="tx2"/>
              </a:buClr>
              <a:buFont typeface="Arial" panose="020B0604020202020204" pitchFamily="34" charset="0"/>
              <a:buChar char="•"/>
            </a:pPr>
            <a:r>
              <a:rPr lang="en-GB" sz="1200" b="0" dirty="0">
                <a:solidFill>
                  <a:schemeClr val="tx1"/>
                </a:solidFill>
                <a:latin typeface="Source Sans Pro" panose="020B0503030403020204" pitchFamily="34" charset="0"/>
              </a:rPr>
              <a:t>Emphasized the importance of producing evidence quickly while maintaining high quality of reviews</a:t>
            </a:r>
          </a:p>
          <a:p>
            <a:pPr marL="257175" indent="-257175">
              <a:buClr>
                <a:schemeClr val="tx2"/>
              </a:buClr>
              <a:buFont typeface="Arial" panose="020B0604020202020204" pitchFamily="34" charset="0"/>
              <a:buChar char="•"/>
            </a:pPr>
            <a:r>
              <a:rPr lang="en-GB" sz="1200" b="0" dirty="0">
                <a:solidFill>
                  <a:schemeClr val="tx1"/>
                </a:solidFill>
                <a:latin typeface="Source Sans Pro" panose="020B0503030403020204" pitchFamily="34" charset="0"/>
              </a:rPr>
              <a:t>A formal evaluation of Cochrane’s organizational response to COVID-19 is beginning now to incorporate learning into future planning</a:t>
            </a:r>
            <a:endParaRPr lang="en-IL" sz="1200" dirty="0">
              <a:solidFill>
                <a:schemeClr val="accent1"/>
              </a:solidFill>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305374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52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AU"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726BDA7-C826-4C94-9138-755BAF06E622}" type="slidenum">
              <a:rPr lang="en-AU" smtClean="0"/>
              <a:pPr eaLnBrk="1" hangingPunct="1"/>
              <a:t>17</a:t>
            </a:fld>
            <a:endParaRPr lang="en-AU"/>
          </a:p>
        </p:txBody>
      </p:sp>
    </p:spTree>
    <p:extLst>
      <p:ext uri="{BB962C8B-B14F-4D97-AF65-F5344CB8AC3E}">
        <p14:creationId xmlns:p14="http://schemas.microsoft.com/office/powerpoint/2010/main" val="80878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592419"/>
            <a:ext cx="5106732" cy="810581"/>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2579850"/>
            <a:ext cx="5106732"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extBox 7"/>
          <p:cNvSpPr txBox="1"/>
          <p:nvPr userDrawn="1"/>
        </p:nvSpPr>
        <p:spPr>
          <a:xfrm>
            <a:off x="439739" y="403111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7101" y="0"/>
            <a:ext cx="3056900" cy="5143500"/>
          </a:xfrm>
          <a:prstGeom prst="rect">
            <a:avLst/>
          </a:prstGeom>
        </p:spPr>
      </p:pic>
      <p:pic>
        <p:nvPicPr>
          <p:cNvPr id="7" name="Picture 6">
            <a:extLst>
              <a:ext uri="{FF2B5EF4-FFF2-40B4-BE49-F238E27FC236}">
                <a16:creationId xmlns:a16="http://schemas.microsoft.com/office/drawing/2014/main" id="{6D67824A-CB0A-FB4D-954B-7D8B902BFE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6"/>
          <p:cNvSpPr>
            <a:spLocks noGrp="1"/>
          </p:cNvSpPr>
          <p:nvPr>
            <p:ph type="pic" sz="quarter" idx="10" hasCustomPrompt="1"/>
          </p:nvPr>
        </p:nvSpPr>
        <p:spPr>
          <a:xfrm>
            <a:off x="439738" y="1674000"/>
            <a:ext cx="6715274" cy="2862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4622006"/>
            <a:ext cx="6715274" cy="280988"/>
          </a:xfrm>
        </p:spPr>
        <p:txBody>
          <a:bodyPr/>
          <a:lstStyle>
            <a:lvl1pPr>
              <a:spcBef>
                <a:spcPts val="0"/>
              </a:spcBef>
              <a:defRPr sz="1400"/>
            </a:lvl1pPr>
          </a:lstStyle>
          <a:p>
            <a:pPr lvl="0"/>
            <a:r>
              <a:rPr lang="en-US"/>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901800"/>
            <a:ext cx="8203678" cy="345600"/>
          </a:xfrm>
        </p:spPr>
        <p:txBody>
          <a:bodyPr anchor="t" anchorCtr="0"/>
          <a:lstStyle>
            <a:lvl1pPr>
              <a:defRPr sz="2000"/>
            </a:lvl1pPr>
          </a:lstStyle>
          <a:p>
            <a:r>
              <a:rPr lang="en-US"/>
              <a:t>Click to edit Master title style</a:t>
            </a:r>
            <a:endParaRPr lang="en-GB"/>
          </a:p>
        </p:txBody>
      </p:sp>
      <p:sp>
        <p:nvSpPr>
          <p:cNvPr id="8" name="Text Placeholder 5"/>
          <p:cNvSpPr>
            <a:spLocks noGrp="1"/>
          </p:cNvSpPr>
          <p:nvPr>
            <p:ph type="body" sz="quarter" idx="11"/>
          </p:nvPr>
        </p:nvSpPr>
        <p:spPr>
          <a:xfrm>
            <a:off x="439738" y="4622006"/>
            <a:ext cx="8280033" cy="280988"/>
          </a:xfrm>
        </p:spPr>
        <p:txBody>
          <a:bodyPr/>
          <a:lstStyle>
            <a:lvl1pPr>
              <a:spcBef>
                <a:spcPts val="0"/>
              </a:spcBef>
              <a:defRPr sz="1400"/>
            </a:lvl1pPr>
          </a:lstStyle>
          <a:p>
            <a:pPr lvl="0"/>
            <a:r>
              <a:rPr lang="en-US"/>
              <a:t>Click to edit Master text styles</a:t>
            </a:r>
          </a:p>
        </p:txBody>
      </p:sp>
      <p:pic>
        <p:nvPicPr>
          <p:cNvPr id="5" name="Picture 4">
            <a:extLst>
              <a:ext uri="{FF2B5EF4-FFF2-40B4-BE49-F238E27FC236}">
                <a16:creationId xmlns:a16="http://schemas.microsoft.com/office/drawing/2014/main" id="{369C2A90-B71F-B045-8A9E-C05810EE6F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51435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722019"/>
            <a:ext cx="5253570" cy="421781"/>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9" y="2137050"/>
            <a:ext cx="4934151" cy="156195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0286" y="0"/>
            <a:ext cx="3183715" cy="5143500"/>
          </a:xfrm>
          <a:prstGeom prst="rect">
            <a:avLst/>
          </a:prstGeom>
        </p:spPr>
      </p:pic>
      <p:pic>
        <p:nvPicPr>
          <p:cNvPr id="7" name="Picture 6">
            <a:extLst>
              <a:ext uri="{FF2B5EF4-FFF2-40B4-BE49-F238E27FC236}">
                <a16:creationId xmlns:a16="http://schemas.microsoft.com/office/drawing/2014/main" id="{C852C230-B1F9-FE4A-B54E-3FAD1C52F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722019"/>
            <a:ext cx="5073360" cy="421781"/>
          </a:xfrm>
        </p:spPr>
        <p:txBody>
          <a:bodyPr anchor="t" anchorCtr="0"/>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9" y="2137050"/>
            <a:ext cx="4764898" cy="164835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3588" y="-291"/>
            <a:ext cx="2430476" cy="5143500"/>
          </a:xfrm>
          <a:prstGeom prst="rect">
            <a:avLst/>
          </a:prstGeom>
        </p:spPr>
      </p:pic>
      <p:pic>
        <p:nvPicPr>
          <p:cNvPr id="6" name="Picture 5">
            <a:extLst>
              <a:ext uri="{FF2B5EF4-FFF2-40B4-BE49-F238E27FC236}">
                <a16:creationId xmlns:a16="http://schemas.microsoft.com/office/drawing/2014/main" id="{EB9676C6-A93A-F64A-9FFF-7F3A08421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52962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st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7532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05223"/>
            <a:ext cx="8216640" cy="850049"/>
          </a:xfrm>
        </p:spPr>
        <p:txBody>
          <a:bodyPr/>
          <a:lstStyle/>
          <a:p>
            <a:r>
              <a:rPr lang="it-IT"/>
              <a:t>Fare clic per modificare stile</a:t>
            </a:r>
          </a:p>
        </p:txBody>
      </p:sp>
      <p:sp>
        <p:nvSpPr>
          <p:cNvPr id="3" name="Rectangle 3"/>
          <p:cNvSpPr>
            <a:spLocks noGrp="1" noChangeArrowheads="1"/>
          </p:cNvSpPr>
          <p:nvPr>
            <p:ph type="dt"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it-IT"/>
          </a:p>
        </p:txBody>
      </p:sp>
      <p:sp>
        <p:nvSpPr>
          <p:cNvPr id="4" name="Rectangle 4"/>
          <p:cNvSpPr>
            <a:spLocks noGrp="1" noChangeArrowheads="1"/>
          </p:cNvSpPr>
          <p:nvPr>
            <p:ph type="ftr" idx="11"/>
          </p:nvPr>
        </p:nvSpPr>
        <p:spPr/>
        <p:txBody>
          <a:bodyPr/>
          <a:lstStyle>
            <a:lvl1pPr>
              <a:defRPr/>
            </a:lvl1pPr>
          </a:lstStyle>
          <a:p>
            <a:pPr>
              <a:defRPr/>
            </a:pPr>
            <a:endParaRPr lang="it-IT"/>
          </a:p>
        </p:txBody>
      </p:sp>
      <p:sp>
        <p:nvSpPr>
          <p:cNvPr id="5" name="Rectangle 5"/>
          <p:cNvSpPr>
            <a:spLocks noGrp="1" noChangeArrowheads="1"/>
          </p:cNvSpPr>
          <p:nvPr>
            <p:ph type="sldNum" idx="12"/>
          </p:nvPr>
        </p:nvSpPr>
        <p:spPr/>
        <p:txBody>
          <a:bodyPr/>
          <a:lstStyle>
            <a:lvl1pPr>
              <a:defRPr/>
            </a:lvl1pPr>
          </a:lstStyle>
          <a:p>
            <a:pPr>
              <a:defRPr/>
            </a:pPr>
            <a:fld id="{7E55215A-1BD2-4D97-BD7F-7AA0B48E920B}" type="slidenum">
              <a:rPr lang="it-IT"/>
              <a:pPr>
                <a:defRPr/>
              </a:pPr>
              <a:t>‹#›</a:t>
            </a:fld>
            <a:endParaRPr lang="it-IT"/>
          </a:p>
        </p:txBody>
      </p:sp>
    </p:spTree>
    <p:extLst>
      <p:ext uri="{BB962C8B-B14F-4D97-AF65-F5344CB8AC3E}">
        <p14:creationId xmlns:p14="http://schemas.microsoft.com/office/powerpoint/2010/main" val="69802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592419"/>
            <a:ext cx="4933196" cy="810581"/>
          </a:xfrm>
        </p:spPr>
        <p:txBody>
          <a:bodyPr/>
          <a:lstStyle>
            <a:lvl1pPr algn="l">
              <a:lnSpc>
                <a:spcPts val="3800"/>
              </a:lnSpc>
              <a:defRPr/>
            </a:lvl1pPr>
          </a:lstStyle>
          <a:p>
            <a:r>
              <a:rPr lang="en-US"/>
              <a:t>Click to edit Master title style</a:t>
            </a:r>
            <a:endParaRPr lang="en-GB"/>
          </a:p>
        </p:txBody>
      </p:sp>
      <p:sp>
        <p:nvSpPr>
          <p:cNvPr id="3" name="Subtitle 2"/>
          <p:cNvSpPr>
            <a:spLocks noGrp="1"/>
          </p:cNvSpPr>
          <p:nvPr>
            <p:ph type="subTitle" idx="1"/>
          </p:nvPr>
        </p:nvSpPr>
        <p:spPr>
          <a:xfrm>
            <a:off x="439738" y="2579850"/>
            <a:ext cx="4933196"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extBox 7"/>
          <p:cNvSpPr txBox="1"/>
          <p:nvPr userDrawn="1"/>
        </p:nvSpPr>
        <p:spPr>
          <a:xfrm>
            <a:off x="439739" y="4011096"/>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0146" y="-291"/>
            <a:ext cx="2523918" cy="5143500"/>
          </a:xfrm>
          <a:prstGeom prst="rect">
            <a:avLst/>
          </a:prstGeom>
        </p:spPr>
      </p:pic>
      <p:pic>
        <p:nvPicPr>
          <p:cNvPr id="7" name="Picture 6">
            <a:extLst>
              <a:ext uri="{FF2B5EF4-FFF2-40B4-BE49-F238E27FC236}">
                <a16:creationId xmlns:a16="http://schemas.microsoft.com/office/drawing/2014/main" id="{A810588E-DA59-D041-B6AE-9AE00978B9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9" y="4024445"/>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sp>
        <p:nvSpPr>
          <p:cNvPr id="6" name="Rectangle 5"/>
          <p:cNvSpPr/>
          <p:nvPr userDrawn="1"/>
        </p:nvSpPr>
        <p:spPr>
          <a:xfrm>
            <a:off x="3924000" y="0"/>
            <a:ext cx="5220000" cy="51435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4798930" y="1473619"/>
            <a:ext cx="4165069" cy="810581"/>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4785360" y="2876850"/>
            <a:ext cx="3869039" cy="61695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331009" y="0"/>
            <a:ext cx="2352930" cy="5143500"/>
          </a:xfrm>
          <a:prstGeom prst="rect">
            <a:avLst/>
          </a:prstGeom>
        </p:spPr>
      </p:pic>
      <p:pic>
        <p:nvPicPr>
          <p:cNvPr id="9" name="Picture 8">
            <a:extLst>
              <a:ext uri="{FF2B5EF4-FFF2-40B4-BE49-F238E27FC236}">
                <a16:creationId xmlns:a16="http://schemas.microsoft.com/office/drawing/2014/main" id="{214E13B2-8525-AB49-937A-6AD72841F6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923" y="423910"/>
            <a:ext cx="2059947" cy="424334"/>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1864810"/>
            <a:ext cx="4464000" cy="810581"/>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439738" y="2738841"/>
            <a:ext cx="44640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extBox 7"/>
          <p:cNvSpPr txBox="1"/>
          <p:nvPr userDrawn="1"/>
        </p:nvSpPr>
        <p:spPr>
          <a:xfrm>
            <a:off x="439739" y="403111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2817" y="0"/>
            <a:ext cx="3436207" cy="5143500"/>
          </a:xfrm>
          <a:prstGeom prst="rect">
            <a:avLst/>
          </a:prstGeom>
        </p:spPr>
      </p:pic>
      <p:pic>
        <p:nvPicPr>
          <p:cNvPr id="7" name="Picture 6">
            <a:extLst>
              <a:ext uri="{FF2B5EF4-FFF2-40B4-BE49-F238E27FC236}">
                <a16:creationId xmlns:a16="http://schemas.microsoft.com/office/drawing/2014/main" id="{B5DC0388-B573-F440-8482-3774411277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215918"/>
            <a:ext cx="9144000" cy="2927582"/>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23085"/>
            <a:ext cx="4692916" cy="810581"/>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259550"/>
            <a:ext cx="33264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11E78C66-D178-154F-BB6F-AEC49EADF6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7" y="2024419"/>
            <a:ext cx="4499357" cy="810581"/>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439737" y="2968650"/>
            <a:ext cx="4499357"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extBox 7"/>
          <p:cNvSpPr txBox="1"/>
          <p:nvPr userDrawn="1"/>
        </p:nvSpPr>
        <p:spPr>
          <a:xfrm>
            <a:off x="439739" y="4044469"/>
            <a:ext cx="2147639" cy="692498"/>
          </a:xfrm>
          <a:prstGeom prst="rect">
            <a:avLst/>
          </a:prstGeom>
          <a:noFill/>
        </p:spPr>
        <p:txBody>
          <a:bodyPr wrap="none" lIns="0" tIns="0" rIns="0" bIns="0" rtlCol="0">
            <a:noAutofit/>
          </a:bodyPr>
          <a:lstStyle/>
          <a:p>
            <a:pPr>
              <a:lnSpc>
                <a:spcPts val="2000"/>
              </a:lnSpc>
            </a:pPr>
            <a:r>
              <a:rPr lang="en-GB" sz="1800" spc="-30" baseline="0" dirty="0">
                <a:solidFill>
                  <a:schemeClr val="tx2"/>
                </a:solidFill>
                <a:latin typeface="+mn-lt"/>
              </a:rPr>
              <a:t>Trusted evidence.</a:t>
            </a:r>
          </a:p>
          <a:p>
            <a:pPr>
              <a:lnSpc>
                <a:spcPts val="2000"/>
              </a:lnSpc>
            </a:pPr>
            <a:r>
              <a:rPr lang="en-GB" sz="1800" spc="-30" baseline="0" dirty="0">
                <a:solidFill>
                  <a:schemeClr val="tx2"/>
                </a:solidFill>
                <a:latin typeface="+mn-lt"/>
              </a:rPr>
              <a:t>Informed decisions.</a:t>
            </a:r>
          </a:p>
          <a:p>
            <a:pPr>
              <a:lnSpc>
                <a:spcPts val="2000"/>
              </a:lnSpc>
            </a:pPr>
            <a:r>
              <a:rPr lang="en-GB" sz="1800" spc="-30" baseline="0" dirty="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6067077" y="0"/>
            <a:ext cx="2587928" cy="5143500"/>
          </a:xfrm>
          <a:prstGeom prst="rect">
            <a:avLst/>
          </a:prstGeom>
        </p:spPr>
      </p:pic>
      <p:sp>
        <p:nvSpPr>
          <p:cNvPr id="7" name="Picture Placeholder 6"/>
          <p:cNvSpPr>
            <a:spLocks noGrp="1"/>
          </p:cNvSpPr>
          <p:nvPr>
            <p:ph type="pic" sz="quarter" idx="10" hasCustomPrompt="1"/>
          </p:nvPr>
        </p:nvSpPr>
        <p:spPr>
          <a:xfrm>
            <a:off x="5259468" y="1052632"/>
            <a:ext cx="3884531" cy="2538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pic>
        <p:nvPicPr>
          <p:cNvPr id="10" name="Picture 9">
            <a:extLst>
              <a:ext uri="{FF2B5EF4-FFF2-40B4-BE49-F238E27FC236}">
                <a16:creationId xmlns:a16="http://schemas.microsoft.com/office/drawing/2014/main" id="{9F7905B5-4B08-B04A-AA25-3FCDF3A239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876500"/>
            <a:ext cx="9144000" cy="3267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2564419"/>
            <a:ext cx="4464000" cy="810581"/>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439738" y="3470850"/>
            <a:ext cx="3326400" cy="61695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E79C752A-0A9B-5D48-8078-431ADC150A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738" y="331883"/>
            <a:ext cx="2059947" cy="424334"/>
          </a:xfrm>
          <a:prstGeom prst="rect">
            <a:avLst/>
          </a:prstGeom>
        </p:spPr>
      </p:pic>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7" y="988200"/>
            <a:ext cx="6715275" cy="474629"/>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39737" y="1706400"/>
            <a:ext cx="6715275" cy="2932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55480" y="0"/>
            <a:ext cx="1588520" cy="5143500"/>
          </a:xfrm>
          <a:prstGeom prst="rect">
            <a:avLst/>
          </a:prstGeom>
        </p:spPr>
      </p:pic>
      <p:pic>
        <p:nvPicPr>
          <p:cNvPr id="5" name="Picture 4">
            <a:extLst>
              <a:ext uri="{FF2B5EF4-FFF2-40B4-BE49-F238E27FC236}">
                <a16:creationId xmlns:a16="http://schemas.microsoft.com/office/drawing/2014/main" id="{E701975D-2F98-114B-8B52-2F038D1A7C7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9738" y="331883"/>
            <a:ext cx="1492611" cy="307467"/>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 id="2147483669" r:id="rId17"/>
    <p:sldLayoutId id="2147483670" r:id="rId18"/>
    <p:sldLayoutId id="2147483671" r:id="rId19"/>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tmp"/><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4.gif"/></Relationships>
</file>

<file path=ppt/slides/_rels/slide27.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6.tmp"/></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0.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6671" y="349382"/>
            <a:ext cx="4535434" cy="1712500"/>
          </a:xfrm>
        </p:spPr>
        <p:txBody>
          <a:bodyPr/>
          <a:lstStyle/>
          <a:p>
            <a:r>
              <a:rPr lang="en-GB" sz="3200" dirty="0">
                <a:solidFill>
                  <a:schemeClr val="bg2">
                    <a:lumMod val="20000"/>
                    <a:lumOff val="80000"/>
                  </a:schemeClr>
                </a:solidFill>
              </a:rPr>
              <a:t>Improving Cochrane evidence: lessons from public health reviews</a:t>
            </a:r>
          </a:p>
        </p:txBody>
      </p:sp>
      <p:sp>
        <p:nvSpPr>
          <p:cNvPr id="3" name="Subtitle 2"/>
          <p:cNvSpPr>
            <a:spLocks noGrp="1"/>
          </p:cNvSpPr>
          <p:nvPr>
            <p:ph type="subTitle" idx="1"/>
          </p:nvPr>
        </p:nvSpPr>
        <p:spPr>
          <a:xfrm>
            <a:off x="4654378" y="2876849"/>
            <a:ext cx="4000021" cy="1555107"/>
          </a:xfrm>
        </p:spPr>
        <p:txBody>
          <a:bodyPr/>
          <a:lstStyle/>
          <a:p>
            <a:r>
              <a:rPr lang="en-GB" dirty="0"/>
              <a:t>Lisa Bero, Ph.D.</a:t>
            </a:r>
          </a:p>
          <a:p>
            <a:r>
              <a:rPr lang="en-GB" dirty="0"/>
              <a:t>Research Integrity and Public Health Senior Editor</a:t>
            </a:r>
          </a:p>
          <a:p>
            <a:endParaRPr lang="en-GB" dirty="0"/>
          </a:p>
          <a:p>
            <a:r>
              <a:rPr lang="en-GB" dirty="0"/>
              <a:t>University of Colorado receives remuneration for this work</a:t>
            </a:r>
          </a:p>
        </p:txBody>
      </p:sp>
    </p:spTree>
    <p:extLst>
      <p:ext uri="{BB962C8B-B14F-4D97-AF65-F5344CB8AC3E}">
        <p14:creationId xmlns:p14="http://schemas.microsoft.com/office/powerpoint/2010/main" val="207500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B0E2-E44A-D84E-9D83-0EA517C373C0}"/>
              </a:ext>
            </a:extLst>
          </p:cNvPr>
          <p:cNvSpPr>
            <a:spLocks noGrp="1"/>
          </p:cNvSpPr>
          <p:nvPr>
            <p:ph type="title"/>
          </p:nvPr>
        </p:nvSpPr>
        <p:spPr>
          <a:xfrm>
            <a:off x="1214363" y="2334436"/>
            <a:ext cx="6715275" cy="474629"/>
          </a:xfrm>
        </p:spPr>
        <p:txBody>
          <a:bodyPr/>
          <a:lstStyle/>
          <a:p>
            <a:r>
              <a:rPr lang="en-US" dirty="0"/>
              <a:t>Big data and multiple review formats complicate our life…</a:t>
            </a:r>
          </a:p>
        </p:txBody>
      </p:sp>
    </p:spTree>
    <p:extLst>
      <p:ext uri="{BB962C8B-B14F-4D97-AF65-F5344CB8AC3E}">
        <p14:creationId xmlns:p14="http://schemas.microsoft.com/office/powerpoint/2010/main" val="220897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2BB221-8679-9641-A7DF-38848A5EF5F2}"/>
              </a:ext>
            </a:extLst>
          </p:cNvPr>
          <p:cNvPicPr>
            <a:picLocks noChangeAspect="1"/>
          </p:cNvPicPr>
          <p:nvPr/>
        </p:nvPicPr>
        <p:blipFill>
          <a:blip r:embed="rId3"/>
          <a:stretch>
            <a:fillRect/>
          </a:stretch>
        </p:blipFill>
        <p:spPr>
          <a:xfrm>
            <a:off x="150416" y="136340"/>
            <a:ext cx="7047459" cy="4828976"/>
          </a:xfrm>
          <a:prstGeom prst="rect">
            <a:avLst/>
          </a:prstGeom>
        </p:spPr>
      </p:pic>
    </p:spTree>
    <p:extLst>
      <p:ext uri="{BB962C8B-B14F-4D97-AF65-F5344CB8AC3E}">
        <p14:creationId xmlns:p14="http://schemas.microsoft.com/office/powerpoint/2010/main" val="419544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116B-CB87-5B44-A50B-DB30CADB08E4}"/>
              </a:ext>
            </a:extLst>
          </p:cNvPr>
          <p:cNvSpPr>
            <a:spLocks noGrp="1"/>
          </p:cNvSpPr>
          <p:nvPr>
            <p:ph type="ctrTitle"/>
          </p:nvPr>
        </p:nvSpPr>
        <p:spPr>
          <a:xfrm>
            <a:off x="439737" y="1722019"/>
            <a:ext cx="5478741" cy="421781"/>
          </a:xfrm>
        </p:spPr>
        <p:txBody>
          <a:bodyPr/>
          <a:lstStyle/>
          <a:p>
            <a:r>
              <a:rPr lang="en-US" dirty="0"/>
              <a:t>Key lessons learned from the response to the COVID-19 pandemic</a:t>
            </a:r>
            <a:br>
              <a:rPr lang="en-US" dirty="0"/>
            </a:br>
            <a:endParaRPr lang="en-US" dirty="0"/>
          </a:p>
        </p:txBody>
      </p:sp>
    </p:spTree>
    <p:extLst>
      <p:ext uri="{BB962C8B-B14F-4D97-AF65-F5344CB8AC3E}">
        <p14:creationId xmlns:p14="http://schemas.microsoft.com/office/powerpoint/2010/main" val="262509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30"/>
          <p:cNvGrpSpPr/>
          <p:nvPr/>
        </p:nvGrpSpPr>
        <p:grpSpPr>
          <a:xfrm>
            <a:off x="439738" y="871700"/>
            <a:ext cx="6890651" cy="4058889"/>
            <a:chOff x="0" y="117395"/>
            <a:chExt cx="10464801" cy="6603853"/>
          </a:xfrm>
        </p:grpSpPr>
        <p:grpSp>
          <p:nvGrpSpPr>
            <p:cNvPr id="8" name="Group 8"/>
            <p:cNvGrpSpPr/>
            <p:nvPr/>
          </p:nvGrpSpPr>
          <p:grpSpPr>
            <a:xfrm>
              <a:off x="0" y="688420"/>
              <a:ext cx="10464801" cy="6032828"/>
              <a:chOff x="0" y="0"/>
              <a:chExt cx="10464800" cy="6032827"/>
            </a:xfrm>
          </p:grpSpPr>
          <p:sp>
            <p:nvSpPr>
              <p:cNvPr id="6" name="Shape 6"/>
              <p:cNvSpPr/>
              <p:nvPr/>
            </p:nvSpPr>
            <p:spPr>
              <a:xfrm>
                <a:off x="0" y="16138"/>
                <a:ext cx="10464800" cy="6016690"/>
              </a:xfrm>
              <a:custGeom>
                <a:avLst/>
                <a:gdLst/>
                <a:ahLst/>
                <a:cxnLst>
                  <a:cxn ang="0">
                    <a:pos x="wd2" y="hd2"/>
                  </a:cxn>
                  <a:cxn ang="5400000">
                    <a:pos x="wd2" y="hd2"/>
                  </a:cxn>
                  <a:cxn ang="10800000">
                    <a:pos x="wd2" y="hd2"/>
                  </a:cxn>
                  <a:cxn ang="16200000">
                    <a:pos x="wd2" y="hd2"/>
                  </a:cxn>
                </a:cxnLst>
                <a:rect l="0" t="0" r="r" b="b"/>
                <a:pathLst>
                  <a:path w="21600" h="21600" extrusionOk="0">
                    <a:moveTo>
                      <a:pt x="4447" y="21600"/>
                    </a:moveTo>
                    <a:lnTo>
                      <a:pt x="0" y="21600"/>
                    </a:lnTo>
                    <a:cubicBezTo>
                      <a:pt x="43" y="20378"/>
                      <a:pt x="200" y="19037"/>
                      <a:pt x="675" y="17652"/>
                    </a:cubicBezTo>
                    <a:cubicBezTo>
                      <a:pt x="1082" y="16464"/>
                      <a:pt x="2496" y="13319"/>
                      <a:pt x="6229" y="13767"/>
                    </a:cubicBezTo>
                    <a:cubicBezTo>
                      <a:pt x="7372" y="13904"/>
                      <a:pt x="8601" y="14253"/>
                      <a:pt x="9779" y="14719"/>
                    </a:cubicBezTo>
                    <a:cubicBezTo>
                      <a:pt x="11539" y="15415"/>
                      <a:pt x="13321" y="16102"/>
                      <a:pt x="13078" y="14965"/>
                    </a:cubicBezTo>
                    <a:cubicBezTo>
                      <a:pt x="13023" y="14711"/>
                      <a:pt x="12852" y="14489"/>
                      <a:pt x="12099" y="13990"/>
                    </a:cubicBezTo>
                    <a:cubicBezTo>
                      <a:pt x="11285" y="13451"/>
                      <a:pt x="11671" y="13710"/>
                      <a:pt x="10727" y="13066"/>
                    </a:cubicBezTo>
                    <a:cubicBezTo>
                      <a:pt x="6879" y="10437"/>
                      <a:pt x="6957" y="7738"/>
                      <a:pt x="7001" y="6233"/>
                    </a:cubicBezTo>
                    <a:cubicBezTo>
                      <a:pt x="7050" y="4591"/>
                      <a:pt x="7490" y="3081"/>
                      <a:pt x="8314" y="2186"/>
                    </a:cubicBezTo>
                    <a:cubicBezTo>
                      <a:pt x="9622" y="766"/>
                      <a:pt x="11042" y="401"/>
                      <a:pt x="14430" y="2193"/>
                    </a:cubicBezTo>
                    <a:cubicBezTo>
                      <a:pt x="17307" y="3716"/>
                      <a:pt x="18393" y="2884"/>
                      <a:pt x="18836" y="2374"/>
                    </a:cubicBezTo>
                    <a:cubicBezTo>
                      <a:pt x="19674" y="1412"/>
                      <a:pt x="20043" y="10"/>
                      <a:pt x="20042" y="0"/>
                    </a:cubicBezTo>
                    <a:lnTo>
                      <a:pt x="21600" y="1"/>
                    </a:lnTo>
                    <a:cubicBezTo>
                      <a:pt x="21365" y="1167"/>
                      <a:pt x="20882" y="2760"/>
                      <a:pt x="19940" y="4106"/>
                    </a:cubicBezTo>
                    <a:cubicBezTo>
                      <a:pt x="19372" y="4916"/>
                      <a:pt x="18614" y="5374"/>
                      <a:pt x="17686" y="5469"/>
                    </a:cubicBezTo>
                    <a:cubicBezTo>
                      <a:pt x="16670" y="5572"/>
                      <a:pt x="15431" y="5434"/>
                      <a:pt x="13979" y="4666"/>
                    </a:cubicBezTo>
                    <a:cubicBezTo>
                      <a:pt x="12787" y="4034"/>
                      <a:pt x="11745" y="3748"/>
                      <a:pt x="10883" y="3814"/>
                    </a:cubicBezTo>
                    <a:cubicBezTo>
                      <a:pt x="10216" y="3865"/>
                      <a:pt x="9795" y="4082"/>
                      <a:pt x="9473" y="4659"/>
                    </a:cubicBezTo>
                    <a:cubicBezTo>
                      <a:pt x="8902" y="5682"/>
                      <a:pt x="9205" y="7529"/>
                      <a:pt x="9924" y="8246"/>
                    </a:cubicBezTo>
                    <a:cubicBezTo>
                      <a:pt x="10375" y="8695"/>
                      <a:pt x="11261" y="9518"/>
                      <a:pt x="12001" y="9983"/>
                    </a:cubicBezTo>
                    <a:cubicBezTo>
                      <a:pt x="13819" y="11125"/>
                      <a:pt x="15903" y="12645"/>
                      <a:pt x="16297" y="15151"/>
                    </a:cubicBezTo>
                    <a:cubicBezTo>
                      <a:pt x="16576" y="16921"/>
                      <a:pt x="16159" y="18811"/>
                      <a:pt x="15267" y="19781"/>
                    </a:cubicBezTo>
                    <a:cubicBezTo>
                      <a:pt x="14613" y="20492"/>
                      <a:pt x="13817" y="20573"/>
                      <a:pt x="13047" y="20506"/>
                    </a:cubicBezTo>
                    <a:cubicBezTo>
                      <a:pt x="11846" y="20400"/>
                      <a:pt x="10330" y="19900"/>
                      <a:pt x="9528" y="19618"/>
                    </a:cubicBezTo>
                    <a:cubicBezTo>
                      <a:pt x="8523" y="19264"/>
                      <a:pt x="7746" y="18932"/>
                      <a:pt x="7086" y="18787"/>
                    </a:cubicBezTo>
                    <a:cubicBezTo>
                      <a:pt x="6428" y="18642"/>
                      <a:pt x="5873" y="18715"/>
                      <a:pt x="5307" y="19356"/>
                    </a:cubicBezTo>
                    <a:cubicBezTo>
                      <a:pt x="4890" y="19829"/>
                      <a:pt x="4523" y="20421"/>
                      <a:pt x="4447" y="21600"/>
                    </a:cubicBezTo>
                    <a:close/>
                  </a:path>
                </a:pathLst>
              </a:custGeom>
              <a:solidFill>
                <a:srgbClr val="E5E5E5"/>
              </a:solidFill>
              <a:ln w="12700" cap="flat">
                <a:noFill/>
                <a:miter lim="400000"/>
              </a:ln>
              <a:effectLst/>
            </p:spPr>
            <p:txBody>
              <a:bodyPr wrap="square" lIns="20092" tIns="20092" rIns="20092" bIns="20092" numCol="1" anchor="ctr">
                <a:noAutofit/>
              </a:bodyPr>
              <a:lstStyle/>
              <a:p>
                <a:pPr lvl="0"/>
                <a:endParaRPr sz="949"/>
              </a:p>
            </p:txBody>
          </p:sp>
          <p:sp>
            <p:nvSpPr>
              <p:cNvPr id="7" name="Shape 7"/>
              <p:cNvSpPr/>
              <p:nvPr/>
            </p:nvSpPr>
            <p:spPr>
              <a:xfrm>
                <a:off x="994899" y="0"/>
                <a:ext cx="9078713" cy="60147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12" y="295"/>
                      <a:pt x="21188" y="1810"/>
                      <a:pt x="20223" y="3001"/>
                    </a:cubicBezTo>
                    <a:cubicBezTo>
                      <a:pt x="19306" y="4133"/>
                      <a:pt x="17827" y="4976"/>
                      <a:pt x="15572" y="4094"/>
                    </a:cubicBezTo>
                    <a:cubicBezTo>
                      <a:pt x="14437" y="3650"/>
                      <a:pt x="13473" y="3208"/>
                      <a:pt x="12618" y="2959"/>
                    </a:cubicBezTo>
                    <a:cubicBezTo>
                      <a:pt x="11787" y="2716"/>
                      <a:pt x="11079" y="2615"/>
                      <a:pt x="10466" y="2553"/>
                    </a:cubicBezTo>
                    <a:cubicBezTo>
                      <a:pt x="9324" y="2436"/>
                      <a:pt x="8495" y="2631"/>
                      <a:pt x="7681" y="3737"/>
                    </a:cubicBezTo>
                    <a:cubicBezTo>
                      <a:pt x="6261" y="5666"/>
                      <a:pt x="6874" y="9353"/>
                      <a:pt x="9804" y="11106"/>
                    </a:cubicBezTo>
                    <a:cubicBezTo>
                      <a:pt x="10744" y="11668"/>
                      <a:pt x="12970" y="12599"/>
                      <a:pt x="13857" y="13867"/>
                    </a:cubicBezTo>
                    <a:cubicBezTo>
                      <a:pt x="14605" y="14939"/>
                      <a:pt x="14859" y="16266"/>
                      <a:pt x="14477" y="17182"/>
                    </a:cubicBezTo>
                    <a:cubicBezTo>
                      <a:pt x="14087" y="18116"/>
                      <a:pt x="13100" y="18366"/>
                      <a:pt x="11616" y="18011"/>
                    </a:cubicBezTo>
                    <a:cubicBezTo>
                      <a:pt x="9494" y="17503"/>
                      <a:pt x="6893" y="16141"/>
                      <a:pt x="4628" y="16219"/>
                    </a:cubicBezTo>
                    <a:cubicBezTo>
                      <a:pt x="3509" y="16257"/>
                      <a:pt x="2507" y="16591"/>
                      <a:pt x="1699" y="17383"/>
                    </a:cubicBezTo>
                    <a:cubicBezTo>
                      <a:pt x="883" y="18184"/>
                      <a:pt x="204" y="19476"/>
                      <a:pt x="0" y="21600"/>
                    </a:cubicBezTo>
                  </a:path>
                </a:pathLst>
              </a:custGeom>
              <a:noFill/>
              <a:ln w="127000" cap="flat">
                <a:solidFill>
                  <a:srgbClr val="FFFFFF"/>
                </a:solidFill>
                <a:custDash>
                  <a:ds d="200000" sp="200000"/>
                </a:custDash>
                <a:miter lim="400000"/>
              </a:ln>
              <a:effectLst/>
            </p:spPr>
            <p:txBody>
              <a:bodyPr wrap="square" lIns="20092" tIns="20092" rIns="20092" bIns="20092"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p>
            </p:txBody>
          </p:sp>
        </p:grpSp>
        <p:sp>
          <p:nvSpPr>
            <p:cNvPr id="9" name="Shape 9"/>
            <p:cNvSpPr/>
            <p:nvPr/>
          </p:nvSpPr>
          <p:spPr>
            <a:xfrm>
              <a:off x="6752741" y="3305711"/>
              <a:ext cx="1270000" cy="1270002"/>
            </a:xfrm>
            <a:prstGeom prst="wedgeEllipseCallout">
              <a:avLst>
                <a:gd name="adj1" fmla="val 777"/>
                <a:gd name="adj2" fmla="val 60441"/>
              </a:avLst>
            </a:prstGeom>
            <a:solidFill>
              <a:schemeClr val="bg2"/>
            </a:solidFill>
            <a:ln w="12700" cap="flat">
              <a:noFill/>
              <a:miter lim="400000"/>
            </a:ln>
            <a:effectLst/>
          </p:spPr>
          <p:txBody>
            <a:bodyPr wrap="square" lIns="0" tIns="0" rIns="0" bIns="0" numCol="1" anchor="ctr">
              <a:noAutofit/>
            </a:bodyPr>
            <a:lstStyle/>
            <a:p>
              <a:pPr lvl="0"/>
              <a:endParaRPr sz="949"/>
            </a:p>
          </p:txBody>
        </p:sp>
        <p:sp>
          <p:nvSpPr>
            <p:cNvPr id="17" name="Shape 17"/>
            <p:cNvSpPr/>
            <p:nvPr/>
          </p:nvSpPr>
          <p:spPr>
            <a:xfrm>
              <a:off x="920750" y="4551049"/>
              <a:ext cx="444501" cy="444511"/>
            </a:xfrm>
            <a:custGeom>
              <a:avLst/>
              <a:gdLst/>
              <a:ahLst/>
              <a:cxnLst>
                <a:cxn ang="0">
                  <a:pos x="wd2" y="hd2"/>
                </a:cxn>
                <a:cxn ang="5400000">
                  <a:pos x="wd2" y="hd2"/>
                </a:cxn>
                <a:cxn ang="10800000">
                  <a:pos x="wd2" y="hd2"/>
                </a:cxn>
                <a:cxn ang="16200000">
                  <a:pos x="wd2" y="hd2"/>
                </a:cxn>
              </a:cxnLst>
              <a:rect l="0" t="0" r="r" b="b"/>
              <a:pathLst>
                <a:path w="21600" h="21600" extrusionOk="0">
                  <a:moveTo>
                    <a:pt x="10800" y="6913"/>
                  </a:moveTo>
                  <a:cubicBezTo>
                    <a:pt x="8653" y="6913"/>
                    <a:pt x="6912" y="8653"/>
                    <a:pt x="6912" y="10800"/>
                  </a:cubicBezTo>
                  <a:cubicBezTo>
                    <a:pt x="6912" y="12947"/>
                    <a:pt x="8653" y="14687"/>
                    <a:pt x="10800" y="14687"/>
                  </a:cubicBezTo>
                  <a:cubicBezTo>
                    <a:pt x="12947" y="14687"/>
                    <a:pt x="14687" y="12947"/>
                    <a:pt x="14687" y="10800"/>
                  </a:cubicBezTo>
                  <a:cubicBezTo>
                    <a:pt x="14687" y="8653"/>
                    <a:pt x="12947" y="6913"/>
                    <a:pt x="10800" y="6913"/>
                  </a:cubicBezTo>
                  <a:close/>
                  <a:moveTo>
                    <a:pt x="21600" y="9257"/>
                  </a:moveTo>
                  <a:lnTo>
                    <a:pt x="21600" y="12343"/>
                  </a:lnTo>
                  <a:cubicBezTo>
                    <a:pt x="21600" y="12343"/>
                    <a:pt x="20184" y="12738"/>
                    <a:pt x="18089" y="13128"/>
                  </a:cubicBezTo>
                  <a:cubicBezTo>
                    <a:pt x="17994" y="13428"/>
                    <a:pt x="17898" y="13723"/>
                    <a:pt x="17766" y="14007"/>
                  </a:cubicBezTo>
                  <a:cubicBezTo>
                    <a:pt x="19158" y="15729"/>
                    <a:pt x="20056" y="16971"/>
                    <a:pt x="20056" y="16971"/>
                  </a:cubicBezTo>
                  <a:lnTo>
                    <a:pt x="16970" y="20057"/>
                  </a:lnTo>
                  <a:cubicBezTo>
                    <a:pt x="16970" y="20057"/>
                    <a:pt x="15727" y="19158"/>
                    <a:pt x="14006" y="17768"/>
                  </a:cubicBezTo>
                  <a:cubicBezTo>
                    <a:pt x="13725" y="17897"/>
                    <a:pt x="13429" y="17994"/>
                    <a:pt x="13131" y="18089"/>
                  </a:cubicBezTo>
                  <a:cubicBezTo>
                    <a:pt x="12740" y="20184"/>
                    <a:pt x="12341" y="21600"/>
                    <a:pt x="12341" y="21600"/>
                  </a:cubicBezTo>
                  <a:lnTo>
                    <a:pt x="9257" y="21600"/>
                  </a:lnTo>
                  <a:cubicBezTo>
                    <a:pt x="9257" y="21600"/>
                    <a:pt x="8859" y="20187"/>
                    <a:pt x="8467" y="18098"/>
                  </a:cubicBezTo>
                  <a:cubicBezTo>
                    <a:pt x="8166" y="18003"/>
                    <a:pt x="7867" y="17907"/>
                    <a:pt x="7583" y="17777"/>
                  </a:cubicBezTo>
                  <a:cubicBezTo>
                    <a:pt x="5866" y="19163"/>
                    <a:pt x="4628" y="20057"/>
                    <a:pt x="4628" y="20057"/>
                  </a:cubicBezTo>
                  <a:lnTo>
                    <a:pt x="1543" y="16972"/>
                  </a:lnTo>
                  <a:cubicBezTo>
                    <a:pt x="1543" y="16972"/>
                    <a:pt x="2434" y="15738"/>
                    <a:pt x="3816" y="14027"/>
                  </a:cubicBezTo>
                  <a:cubicBezTo>
                    <a:pt x="3682" y="13741"/>
                    <a:pt x="3581" y="13440"/>
                    <a:pt x="3483" y="13136"/>
                  </a:cubicBezTo>
                  <a:cubicBezTo>
                    <a:pt x="1403" y="12743"/>
                    <a:pt x="0" y="12343"/>
                    <a:pt x="0" y="12343"/>
                  </a:cubicBezTo>
                  <a:lnTo>
                    <a:pt x="0" y="9257"/>
                  </a:lnTo>
                  <a:cubicBezTo>
                    <a:pt x="0" y="9257"/>
                    <a:pt x="1398" y="8860"/>
                    <a:pt x="3473" y="8469"/>
                  </a:cubicBezTo>
                  <a:cubicBezTo>
                    <a:pt x="3570" y="8160"/>
                    <a:pt x="3671" y="7856"/>
                    <a:pt x="3805" y="7565"/>
                  </a:cubicBezTo>
                  <a:cubicBezTo>
                    <a:pt x="2429" y="5858"/>
                    <a:pt x="1543" y="4629"/>
                    <a:pt x="1543" y="4629"/>
                  </a:cubicBezTo>
                  <a:lnTo>
                    <a:pt x="4628" y="1543"/>
                  </a:lnTo>
                  <a:cubicBezTo>
                    <a:pt x="4628" y="1543"/>
                    <a:pt x="5858" y="2430"/>
                    <a:pt x="7565" y="3805"/>
                  </a:cubicBezTo>
                  <a:cubicBezTo>
                    <a:pt x="7856" y="3671"/>
                    <a:pt x="8162" y="3570"/>
                    <a:pt x="8472" y="3472"/>
                  </a:cubicBezTo>
                  <a:cubicBezTo>
                    <a:pt x="8863" y="1399"/>
                    <a:pt x="9257" y="0"/>
                    <a:pt x="9257" y="0"/>
                  </a:cubicBezTo>
                  <a:lnTo>
                    <a:pt x="12341" y="0"/>
                  </a:lnTo>
                  <a:cubicBezTo>
                    <a:pt x="12341" y="0"/>
                    <a:pt x="12741" y="1404"/>
                    <a:pt x="13132" y="3482"/>
                  </a:cubicBezTo>
                  <a:cubicBezTo>
                    <a:pt x="13437" y="3581"/>
                    <a:pt x="13738" y="3681"/>
                    <a:pt x="14025" y="3814"/>
                  </a:cubicBezTo>
                  <a:cubicBezTo>
                    <a:pt x="15736" y="2434"/>
                    <a:pt x="16970" y="1543"/>
                    <a:pt x="16970" y="1543"/>
                  </a:cubicBezTo>
                  <a:lnTo>
                    <a:pt x="20056" y="4629"/>
                  </a:lnTo>
                  <a:cubicBezTo>
                    <a:pt x="20056" y="4629"/>
                    <a:pt x="19164" y="5869"/>
                    <a:pt x="17778" y="7587"/>
                  </a:cubicBezTo>
                  <a:cubicBezTo>
                    <a:pt x="17909" y="7870"/>
                    <a:pt x="18002" y="8169"/>
                    <a:pt x="18099" y="8469"/>
                  </a:cubicBezTo>
                  <a:cubicBezTo>
                    <a:pt x="20187" y="8861"/>
                    <a:pt x="21600" y="9257"/>
                    <a:pt x="21600" y="9257"/>
                  </a:cubicBezTo>
                  <a:close/>
                </a:path>
              </a:pathLst>
            </a:custGeom>
            <a:solidFill>
              <a:srgbClr val="FFFFFF"/>
            </a:solidFill>
            <a:ln w="12700" cap="flat">
              <a:noFill/>
              <a:miter lim="400000"/>
            </a:ln>
            <a:effectLst/>
          </p:spPr>
          <p:txBody>
            <a:bodyPr wrap="square" lIns="20092" tIns="20092" rIns="20092" bIns="20092"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p>
          </p:txBody>
        </p:sp>
        <p:grpSp>
          <p:nvGrpSpPr>
            <p:cNvPr id="28" name="Group 28"/>
            <p:cNvGrpSpPr/>
            <p:nvPr/>
          </p:nvGrpSpPr>
          <p:grpSpPr>
            <a:xfrm>
              <a:off x="3587751" y="117395"/>
              <a:ext cx="1270000" cy="1270002"/>
              <a:chOff x="0" y="0"/>
              <a:chExt cx="1270000" cy="1270000"/>
            </a:xfrm>
          </p:grpSpPr>
          <p:sp>
            <p:nvSpPr>
              <p:cNvPr id="26" name="Shape 26"/>
              <p:cNvSpPr/>
              <p:nvPr/>
            </p:nvSpPr>
            <p:spPr>
              <a:xfrm>
                <a:off x="0" y="0"/>
                <a:ext cx="1270000" cy="1270000"/>
              </a:xfrm>
              <a:prstGeom prst="wedgeEllipseCallout">
                <a:avLst>
                  <a:gd name="adj1" fmla="val 777"/>
                  <a:gd name="adj2" fmla="val 60441"/>
                </a:avLst>
              </a:prstGeom>
              <a:solidFill>
                <a:schemeClr val="bg2"/>
              </a:solidFill>
              <a:ln w="12700" cap="flat">
                <a:noFill/>
                <a:miter lim="400000"/>
              </a:ln>
              <a:effectLst/>
            </p:spPr>
            <p:txBody>
              <a:bodyPr wrap="square" lIns="0" tIns="0" rIns="0" bIns="0" numCol="1" anchor="ctr">
                <a:noAutofit/>
              </a:bodyPr>
              <a:lstStyle/>
              <a:p>
                <a:pPr lvl="0"/>
                <a:endParaRPr sz="949"/>
              </a:p>
            </p:txBody>
          </p:sp>
          <p:sp>
            <p:nvSpPr>
              <p:cNvPr id="27" name="Shape 27"/>
              <p:cNvSpPr/>
              <p:nvPr/>
            </p:nvSpPr>
            <p:spPr>
              <a:xfrm>
                <a:off x="478534" y="408440"/>
                <a:ext cx="312932" cy="458627"/>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FFFFFF"/>
              </a:solidFill>
              <a:ln w="12700" cap="flat">
                <a:noFill/>
                <a:miter lim="400000"/>
              </a:ln>
              <a:effectLst/>
            </p:spPr>
            <p:txBody>
              <a:bodyPr wrap="square" lIns="0" tIns="0" rIns="0" bIns="0" numCol="1" anchor="ctr">
                <a:noAutofit/>
              </a:bodyPr>
              <a:lstStyle/>
              <a:p>
                <a:pPr lvl="0"/>
                <a:endParaRPr sz="949"/>
              </a:p>
            </p:txBody>
          </p:sp>
        </p:grpSp>
      </p:grpSp>
      <p:sp>
        <p:nvSpPr>
          <p:cNvPr id="31" name="Shape">
            <a:extLst>
              <a:ext uri="{FF2B5EF4-FFF2-40B4-BE49-F238E27FC236}">
                <a16:creationId xmlns:a16="http://schemas.microsoft.com/office/drawing/2014/main" id="{BECE98DB-CB6C-AC45-991F-BAAA097AB615}"/>
              </a:ext>
            </a:extLst>
          </p:cNvPr>
          <p:cNvSpPr/>
          <p:nvPr/>
        </p:nvSpPr>
        <p:spPr>
          <a:xfrm>
            <a:off x="5196659" y="3155052"/>
            <a:ext cx="236891" cy="184091"/>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p>
        </p:txBody>
      </p:sp>
      <p:pic>
        <p:nvPicPr>
          <p:cNvPr id="32" name="Picture 31" descr="A close up of a sign&#10;&#10;Description automatically generated">
            <a:extLst>
              <a:ext uri="{FF2B5EF4-FFF2-40B4-BE49-F238E27FC236}">
                <a16:creationId xmlns:a16="http://schemas.microsoft.com/office/drawing/2014/main" id="{BB28A053-0E2A-6B47-88F1-492B29842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245" y="794945"/>
            <a:ext cx="1018825" cy="1015360"/>
          </a:xfrm>
          <a:prstGeom prst="rect">
            <a:avLst/>
          </a:prstGeom>
        </p:spPr>
      </p:pic>
      <p:sp>
        <p:nvSpPr>
          <p:cNvPr id="34" name="Content Placeholder 2">
            <a:extLst>
              <a:ext uri="{FF2B5EF4-FFF2-40B4-BE49-F238E27FC236}">
                <a16:creationId xmlns:a16="http://schemas.microsoft.com/office/drawing/2014/main" id="{A97AAA6A-67C4-6B4C-871C-2C0EDFCD7A98}"/>
              </a:ext>
            </a:extLst>
          </p:cNvPr>
          <p:cNvSpPr txBox="1"/>
          <p:nvPr/>
        </p:nvSpPr>
        <p:spPr>
          <a:xfrm>
            <a:off x="5848538" y="2934210"/>
            <a:ext cx="2632074" cy="1015360"/>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lstStyle>
            <a:lvl1pPr defTabSz="914400">
              <a:spcBef>
                <a:spcPts val="200"/>
              </a:spcBef>
              <a:defRPr sz="1300" b="0">
                <a:solidFill>
                  <a:srgbClr val="656D78"/>
                </a:solidFill>
                <a:latin typeface="Avenir Next"/>
                <a:ea typeface="Avenir Next"/>
                <a:cs typeface="Avenir Next"/>
                <a:sym typeface="Avenir Next"/>
              </a:defRPr>
            </a:lvl1pPr>
          </a:lstStyle>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COLLABORATION!</a:t>
            </a:r>
          </a:p>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Cochrane priorities for future Rapid Reviews and Living Systematic Reviews communicated.</a:t>
            </a:r>
          </a:p>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Editorial workflows developed to triage submissions and fast-track priority reviews.</a:t>
            </a:r>
          </a:p>
        </p:txBody>
      </p:sp>
      <p:sp>
        <p:nvSpPr>
          <p:cNvPr id="35" name="Shape 20">
            <a:extLst>
              <a:ext uri="{FF2B5EF4-FFF2-40B4-BE49-F238E27FC236}">
                <a16:creationId xmlns:a16="http://schemas.microsoft.com/office/drawing/2014/main" id="{BF1776FC-ACE4-D64F-8538-36B9049A63C3}"/>
              </a:ext>
            </a:extLst>
          </p:cNvPr>
          <p:cNvSpPr/>
          <p:nvPr/>
        </p:nvSpPr>
        <p:spPr>
          <a:xfrm>
            <a:off x="5848538" y="2580204"/>
            <a:ext cx="1505239" cy="2703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en-GB" sz="1318" b="1" dirty="0">
                <a:solidFill>
                  <a:schemeClr val="bg2"/>
                </a:solidFill>
                <a:latin typeface="+mj-lt"/>
              </a:rPr>
              <a:t>April 2020</a:t>
            </a:r>
            <a:endParaRPr sz="1318" b="1" dirty="0">
              <a:solidFill>
                <a:schemeClr val="bg2"/>
              </a:solidFill>
              <a:latin typeface="+mj-lt"/>
            </a:endParaRPr>
          </a:p>
        </p:txBody>
      </p:sp>
      <p:sp>
        <p:nvSpPr>
          <p:cNvPr id="38" name="Content Placeholder 2">
            <a:extLst>
              <a:ext uri="{FF2B5EF4-FFF2-40B4-BE49-F238E27FC236}">
                <a16:creationId xmlns:a16="http://schemas.microsoft.com/office/drawing/2014/main" id="{FA493B1A-A1C7-DF43-8397-4579E18AF7FB}"/>
              </a:ext>
            </a:extLst>
          </p:cNvPr>
          <p:cNvSpPr txBox="1"/>
          <p:nvPr/>
        </p:nvSpPr>
        <p:spPr>
          <a:xfrm>
            <a:off x="213878" y="1928694"/>
            <a:ext cx="2235628" cy="1226358"/>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lstStyle>
            <a:lvl1pPr defTabSz="914400">
              <a:spcBef>
                <a:spcPts val="200"/>
              </a:spcBef>
              <a:defRPr sz="1300" b="0">
                <a:solidFill>
                  <a:srgbClr val="656D78"/>
                </a:solidFill>
                <a:latin typeface="Avenir Next"/>
                <a:ea typeface="Avenir Next"/>
                <a:cs typeface="Avenir Next"/>
                <a:sym typeface="Avenir Next"/>
              </a:defRPr>
            </a:lvl1pPr>
          </a:lstStyle>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COVID Working Group formed. </a:t>
            </a:r>
          </a:p>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Rapid Response Cochrane site launched.</a:t>
            </a:r>
          </a:p>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Work with partners on priority reviews.</a:t>
            </a:r>
          </a:p>
        </p:txBody>
      </p:sp>
      <p:sp>
        <p:nvSpPr>
          <p:cNvPr id="39" name="Shape 20">
            <a:extLst>
              <a:ext uri="{FF2B5EF4-FFF2-40B4-BE49-F238E27FC236}">
                <a16:creationId xmlns:a16="http://schemas.microsoft.com/office/drawing/2014/main" id="{28F09AB2-06E7-2041-B3B3-B3F0F82EF3A8}"/>
              </a:ext>
            </a:extLst>
          </p:cNvPr>
          <p:cNvSpPr/>
          <p:nvPr/>
        </p:nvSpPr>
        <p:spPr>
          <a:xfrm>
            <a:off x="213878" y="1574688"/>
            <a:ext cx="1505239" cy="2703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en-GB" sz="1318" b="1" dirty="0">
                <a:solidFill>
                  <a:schemeClr val="bg2"/>
                </a:solidFill>
                <a:latin typeface="+mj-lt"/>
              </a:rPr>
              <a:t>February 2020</a:t>
            </a:r>
            <a:endParaRPr sz="1318" b="1" dirty="0">
              <a:solidFill>
                <a:schemeClr val="bg2"/>
              </a:solidFill>
              <a:latin typeface="+mj-lt"/>
            </a:endParaRPr>
          </a:p>
        </p:txBody>
      </p:sp>
      <p:sp>
        <p:nvSpPr>
          <p:cNvPr id="40" name="Content Placeholder 2">
            <a:extLst>
              <a:ext uri="{FF2B5EF4-FFF2-40B4-BE49-F238E27FC236}">
                <a16:creationId xmlns:a16="http://schemas.microsoft.com/office/drawing/2014/main" id="{15B715B5-C3FD-D24B-92E3-01B773721DAE}"/>
              </a:ext>
            </a:extLst>
          </p:cNvPr>
          <p:cNvSpPr txBox="1"/>
          <p:nvPr/>
        </p:nvSpPr>
        <p:spPr>
          <a:xfrm>
            <a:off x="3768257" y="319163"/>
            <a:ext cx="3366656" cy="1015360"/>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lstStyle>
            <a:lvl1pPr defTabSz="914400">
              <a:spcBef>
                <a:spcPts val="200"/>
              </a:spcBef>
              <a:defRPr sz="1300" b="0">
                <a:solidFill>
                  <a:srgbClr val="656D78"/>
                </a:solidFill>
                <a:latin typeface="Avenir Next"/>
                <a:ea typeface="Avenir Next"/>
                <a:cs typeface="Avenir Next"/>
                <a:sym typeface="Avenir Next"/>
              </a:defRPr>
            </a:lvl1pPr>
          </a:lstStyle>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15 Rapid/Living Reviews published from April-September 2020</a:t>
            </a:r>
          </a:p>
          <a:p>
            <a:pPr marL="214313"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Moving from sprint to marathon:</a:t>
            </a:r>
          </a:p>
          <a:p>
            <a:pPr marL="671513" lvl="1"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Protocol development</a:t>
            </a:r>
          </a:p>
          <a:p>
            <a:pPr marL="671513" lvl="1"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Topic areas that require Living Systematic Reviews</a:t>
            </a:r>
          </a:p>
          <a:p>
            <a:pPr marL="671513" lvl="1" indent="-214313">
              <a:buClr>
                <a:schemeClr val="bg2"/>
              </a:buClr>
              <a:buFont typeface="Arial" panose="020B0604020202020204" pitchFamily="34" charset="0"/>
              <a:buChar char="•"/>
            </a:pPr>
            <a:r>
              <a:rPr lang="en-US" sz="1200" dirty="0">
                <a:solidFill>
                  <a:srgbClr val="002D64"/>
                </a:solidFill>
                <a:latin typeface="Source Sans Pro" panose="020B0503030403020204" pitchFamily="34" charset="77"/>
              </a:rPr>
              <a:t>Lessons learned</a:t>
            </a:r>
          </a:p>
        </p:txBody>
      </p:sp>
      <p:sp>
        <p:nvSpPr>
          <p:cNvPr id="41" name="Shape 20">
            <a:extLst>
              <a:ext uri="{FF2B5EF4-FFF2-40B4-BE49-F238E27FC236}">
                <a16:creationId xmlns:a16="http://schemas.microsoft.com/office/drawing/2014/main" id="{A27D0295-7745-7743-A042-7A675747340B}"/>
              </a:ext>
            </a:extLst>
          </p:cNvPr>
          <p:cNvSpPr/>
          <p:nvPr/>
        </p:nvSpPr>
        <p:spPr>
          <a:xfrm>
            <a:off x="4189593" y="48790"/>
            <a:ext cx="1731499" cy="2703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en-GB" sz="1318" b="1" dirty="0">
                <a:solidFill>
                  <a:schemeClr val="bg2"/>
                </a:solidFill>
                <a:latin typeface="+mj-lt"/>
              </a:rPr>
              <a:t>September 2020</a:t>
            </a:r>
            <a:endParaRPr sz="1318" b="1" dirty="0">
              <a:solidFill>
                <a:schemeClr val="bg2"/>
              </a:solidFill>
              <a:latin typeface="+mj-lt"/>
            </a:endParaRPr>
          </a:p>
        </p:txBody>
      </p:sp>
      <p:sp>
        <p:nvSpPr>
          <p:cNvPr id="42" name="Title 2">
            <a:extLst>
              <a:ext uri="{FF2B5EF4-FFF2-40B4-BE49-F238E27FC236}">
                <a16:creationId xmlns:a16="http://schemas.microsoft.com/office/drawing/2014/main" id="{85FF7AB1-7DF4-064B-8F02-71981C52446A}"/>
              </a:ext>
            </a:extLst>
          </p:cNvPr>
          <p:cNvSpPr>
            <a:spLocks noGrp="1"/>
          </p:cNvSpPr>
          <p:nvPr>
            <p:ph type="title"/>
          </p:nvPr>
        </p:nvSpPr>
        <p:spPr>
          <a:xfrm>
            <a:off x="3177311" y="4383643"/>
            <a:ext cx="6343765" cy="938951"/>
          </a:xfrm>
        </p:spPr>
        <p:txBody>
          <a:bodyPr anchor="ctr"/>
          <a:lstStyle/>
          <a:p>
            <a:r>
              <a:rPr lang="en-GB" sz="2400" dirty="0"/>
              <a:t>Key learnings from the</a:t>
            </a:r>
            <a:r>
              <a:rPr lang="en-IL" sz="2400" dirty="0"/>
              <a:t> COVID-19</a:t>
            </a:r>
            <a:r>
              <a:rPr lang="en-GB" sz="2400" dirty="0"/>
              <a:t> pandemic</a:t>
            </a:r>
            <a:endParaRPr lang="en-IL" b="0" dirty="0"/>
          </a:p>
        </p:txBody>
      </p:sp>
      <p:pic>
        <p:nvPicPr>
          <p:cNvPr id="22" name="Picture 21" descr="A picture containing food, room&#10;&#10;Description automatically generated">
            <a:extLst>
              <a:ext uri="{FF2B5EF4-FFF2-40B4-BE49-F238E27FC236}">
                <a16:creationId xmlns:a16="http://schemas.microsoft.com/office/drawing/2014/main" id="{1360EF35-42BA-094F-806D-5B801879A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38" y="3869939"/>
            <a:ext cx="961776" cy="777696"/>
          </a:xfrm>
          <a:prstGeom prst="rect">
            <a:avLst/>
          </a:prstGeom>
        </p:spPr>
      </p:pic>
    </p:spTree>
    <p:extLst>
      <p:ext uri="{BB962C8B-B14F-4D97-AF65-F5344CB8AC3E}">
        <p14:creationId xmlns:p14="http://schemas.microsoft.com/office/powerpoint/2010/main" val="277588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80CF2FE-EEFD-CB42-9C93-A11F00B77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4" t="6642" r="1770" b="8377"/>
          <a:stretch/>
        </p:blipFill>
        <p:spPr>
          <a:xfrm>
            <a:off x="61424" y="62084"/>
            <a:ext cx="9021152" cy="4948551"/>
          </a:xfrm>
          <a:prstGeom prst="rect">
            <a:avLst/>
          </a:prstGeom>
        </p:spPr>
      </p:pic>
      <p:sp>
        <p:nvSpPr>
          <p:cNvPr id="4" name="Rectangle 3">
            <a:extLst>
              <a:ext uri="{FF2B5EF4-FFF2-40B4-BE49-F238E27FC236}">
                <a16:creationId xmlns:a16="http://schemas.microsoft.com/office/drawing/2014/main" id="{B6C6514F-8EBD-8E40-BBB8-CE0E16EE4716}"/>
              </a:ext>
            </a:extLst>
          </p:cNvPr>
          <p:cNvSpPr/>
          <p:nvPr/>
        </p:nvSpPr>
        <p:spPr>
          <a:xfrm>
            <a:off x="7275040" y="0"/>
            <a:ext cx="186896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sp>
        <p:nvSpPr>
          <p:cNvPr id="90" name="Shape 2784">
            <a:extLst>
              <a:ext uri="{FF2B5EF4-FFF2-40B4-BE49-F238E27FC236}">
                <a16:creationId xmlns:a16="http://schemas.microsoft.com/office/drawing/2014/main" id="{B8E794A5-0B94-584A-AC9A-5A101595EFD1}"/>
              </a:ext>
            </a:extLst>
          </p:cNvPr>
          <p:cNvSpPr/>
          <p:nvPr/>
        </p:nvSpPr>
        <p:spPr>
          <a:xfrm>
            <a:off x="2512910" y="564283"/>
            <a:ext cx="519386" cy="482582"/>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cap="flat">
            <a:noFill/>
            <a:miter lim="400000"/>
          </a:ln>
          <a:effectLst/>
        </p:spPr>
        <p:txBody>
          <a:bodyPr wrap="square" lIns="34289" tIns="34289" rIns="34289" bIns="34289" numCol="1" anchor="ctr">
            <a:noAutofit/>
          </a:bodyPr>
          <a:lstStyle/>
          <a:p>
            <a:pPr defTabSz="128550">
              <a:defRPr sz="11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25"/>
          </a:p>
        </p:txBody>
      </p:sp>
      <p:cxnSp>
        <p:nvCxnSpPr>
          <p:cNvPr id="7" name="Straight Arrow Connector 6">
            <a:extLst>
              <a:ext uri="{FF2B5EF4-FFF2-40B4-BE49-F238E27FC236}">
                <a16:creationId xmlns:a16="http://schemas.microsoft.com/office/drawing/2014/main" id="{C1891E41-D063-DA40-9A0B-A64DE59EEBDA}"/>
              </a:ext>
            </a:extLst>
          </p:cNvPr>
          <p:cNvCxnSpPr>
            <a:cxnSpLocks/>
          </p:cNvCxnSpPr>
          <p:nvPr/>
        </p:nvCxnSpPr>
        <p:spPr>
          <a:xfrm flipH="1">
            <a:off x="1639865" y="681925"/>
            <a:ext cx="595085" cy="3649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AD108541-B74B-0C40-A33B-D3688B189ED1}"/>
              </a:ext>
            </a:extLst>
          </p:cNvPr>
          <p:cNvCxnSpPr>
            <a:cxnSpLocks/>
          </p:cNvCxnSpPr>
          <p:nvPr/>
        </p:nvCxnSpPr>
        <p:spPr>
          <a:xfrm flipH="1">
            <a:off x="1262989" y="2113292"/>
            <a:ext cx="595085" cy="3649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itle 1">
            <a:extLst>
              <a:ext uri="{FF2B5EF4-FFF2-40B4-BE49-F238E27FC236}">
                <a16:creationId xmlns:a16="http://schemas.microsoft.com/office/drawing/2014/main" id="{C95A57DE-C9C3-A547-AB16-7C89731A9E22}"/>
              </a:ext>
            </a:extLst>
          </p:cNvPr>
          <p:cNvSpPr>
            <a:spLocks noGrp="1"/>
          </p:cNvSpPr>
          <p:nvPr>
            <p:ph type="title"/>
          </p:nvPr>
        </p:nvSpPr>
        <p:spPr>
          <a:xfrm>
            <a:off x="2317173" y="4489934"/>
            <a:ext cx="6525490" cy="560048"/>
          </a:xfrm>
        </p:spPr>
        <p:style>
          <a:lnRef idx="2">
            <a:schemeClr val="accent2"/>
          </a:lnRef>
          <a:fillRef idx="1">
            <a:schemeClr val="lt1"/>
          </a:fillRef>
          <a:effectRef idx="0">
            <a:schemeClr val="accent2"/>
          </a:effectRef>
          <a:fontRef idx="minor">
            <a:schemeClr val="dk1"/>
          </a:fontRef>
        </p:style>
        <p:txBody>
          <a:bodyPr/>
          <a:lstStyle/>
          <a:p>
            <a:pPr algn="ctr"/>
            <a:r>
              <a:rPr lang="en-GB" dirty="0"/>
              <a:t>https://covid-19.cochrane.org</a:t>
            </a:r>
            <a:endParaRPr lang="en-IL" dirty="0"/>
          </a:p>
        </p:txBody>
      </p:sp>
    </p:spTree>
    <p:extLst>
      <p:ext uri="{BB962C8B-B14F-4D97-AF65-F5344CB8AC3E}">
        <p14:creationId xmlns:p14="http://schemas.microsoft.com/office/powerpoint/2010/main" val="13636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633E472-CE30-4C92-A281-05DE6622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737" y="0"/>
            <a:ext cx="2198525" cy="5143500"/>
          </a:xfrm>
          <a:prstGeom prst="rect">
            <a:avLst/>
          </a:prstGeom>
        </p:spPr>
      </p:pic>
      <p:cxnSp>
        <p:nvCxnSpPr>
          <p:cNvPr id="7" name="Straight Arrow Connector 6">
            <a:extLst>
              <a:ext uri="{FF2B5EF4-FFF2-40B4-BE49-F238E27FC236}">
                <a16:creationId xmlns:a16="http://schemas.microsoft.com/office/drawing/2014/main" id="{573B8E5C-7E18-41B0-A354-D13139AD4BE9}"/>
              </a:ext>
            </a:extLst>
          </p:cNvPr>
          <p:cNvCxnSpPr>
            <a:cxnSpLocks/>
          </p:cNvCxnSpPr>
          <p:nvPr/>
        </p:nvCxnSpPr>
        <p:spPr>
          <a:xfrm>
            <a:off x="2982573" y="519211"/>
            <a:ext cx="5454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C7BA5B52-F56D-4EFC-B147-6E077EC500C5}"/>
              </a:ext>
            </a:extLst>
          </p:cNvPr>
          <p:cNvCxnSpPr>
            <a:cxnSpLocks/>
          </p:cNvCxnSpPr>
          <p:nvPr/>
        </p:nvCxnSpPr>
        <p:spPr>
          <a:xfrm>
            <a:off x="2927250" y="3651031"/>
            <a:ext cx="5454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D128116F-4112-4046-A013-666481DE9F70}"/>
              </a:ext>
            </a:extLst>
          </p:cNvPr>
          <p:cNvCxnSpPr>
            <a:cxnSpLocks/>
          </p:cNvCxnSpPr>
          <p:nvPr/>
        </p:nvCxnSpPr>
        <p:spPr>
          <a:xfrm>
            <a:off x="2982573" y="854491"/>
            <a:ext cx="5454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B85DBB2B-5A3A-4B8D-8D59-573237DFB726}"/>
              </a:ext>
            </a:extLst>
          </p:cNvPr>
          <p:cNvCxnSpPr>
            <a:cxnSpLocks/>
          </p:cNvCxnSpPr>
          <p:nvPr/>
        </p:nvCxnSpPr>
        <p:spPr>
          <a:xfrm>
            <a:off x="2982573" y="4176811"/>
            <a:ext cx="5454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F6C308F2-C836-4804-9C6A-DCB8DC87EB14}"/>
              </a:ext>
            </a:extLst>
          </p:cNvPr>
          <p:cNvSpPr txBox="1"/>
          <p:nvPr/>
        </p:nvSpPr>
        <p:spPr>
          <a:xfrm>
            <a:off x="723900" y="1912620"/>
            <a:ext cx="1920719" cy="369332"/>
          </a:xfrm>
          <a:prstGeom prst="rect">
            <a:avLst/>
          </a:prstGeom>
          <a:noFill/>
        </p:spPr>
        <p:txBody>
          <a:bodyPr wrap="none" rtlCol="0">
            <a:spAutoFit/>
          </a:bodyPr>
          <a:lstStyle/>
          <a:p>
            <a:r>
              <a:rPr lang="en-US" dirty="0"/>
              <a:t>As of Oct 28, 2020</a:t>
            </a:r>
          </a:p>
        </p:txBody>
      </p:sp>
    </p:spTree>
    <p:extLst>
      <p:ext uri="{BB962C8B-B14F-4D97-AF65-F5344CB8AC3E}">
        <p14:creationId xmlns:p14="http://schemas.microsoft.com/office/powerpoint/2010/main" val="337504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4251C6-1469-D144-9001-A187F09D02C2}"/>
              </a:ext>
            </a:extLst>
          </p:cNvPr>
          <p:cNvSpPr/>
          <p:nvPr/>
        </p:nvSpPr>
        <p:spPr>
          <a:xfrm>
            <a:off x="0" y="13189"/>
            <a:ext cx="9144000" cy="51435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8F11221-76C3-CD49-A894-3DCCE6F2A406}"/>
              </a:ext>
            </a:extLst>
          </p:cNvPr>
          <p:cNvSpPr txBox="1">
            <a:spLocks/>
          </p:cNvSpPr>
          <p:nvPr/>
        </p:nvSpPr>
        <p:spPr>
          <a:xfrm>
            <a:off x="250796" y="0"/>
            <a:ext cx="8724070" cy="629939"/>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pPr algn="ctr"/>
            <a:r>
              <a:rPr lang="en-GB" sz="1800" dirty="0">
                <a:solidFill>
                  <a:schemeClr val="tx2"/>
                </a:solidFill>
              </a:rPr>
              <a:t>Cochrane published four rapid reviews of the evidence on different public health measures to slow the spread of COVID-19.</a:t>
            </a:r>
          </a:p>
        </p:txBody>
      </p:sp>
      <p:grpSp>
        <p:nvGrpSpPr>
          <p:cNvPr id="9" name="Group 8">
            <a:extLst>
              <a:ext uri="{FF2B5EF4-FFF2-40B4-BE49-F238E27FC236}">
                <a16:creationId xmlns:a16="http://schemas.microsoft.com/office/drawing/2014/main" id="{2D5A6793-07C1-DE41-91FD-0990C1DB6023}"/>
              </a:ext>
            </a:extLst>
          </p:cNvPr>
          <p:cNvGrpSpPr/>
          <p:nvPr/>
        </p:nvGrpSpPr>
        <p:grpSpPr>
          <a:xfrm>
            <a:off x="250796" y="589598"/>
            <a:ext cx="8861916" cy="4523427"/>
            <a:chOff x="250796" y="589598"/>
            <a:chExt cx="8861916" cy="4523427"/>
          </a:xfrm>
        </p:grpSpPr>
        <p:grpSp>
          <p:nvGrpSpPr>
            <p:cNvPr id="8" name="Group 7">
              <a:extLst>
                <a:ext uri="{FF2B5EF4-FFF2-40B4-BE49-F238E27FC236}">
                  <a16:creationId xmlns:a16="http://schemas.microsoft.com/office/drawing/2014/main" id="{F045D3DB-952E-2C4C-ADE9-533518382472}"/>
                </a:ext>
              </a:extLst>
            </p:cNvPr>
            <p:cNvGrpSpPr/>
            <p:nvPr/>
          </p:nvGrpSpPr>
          <p:grpSpPr>
            <a:xfrm>
              <a:off x="250796" y="589598"/>
              <a:ext cx="8724070" cy="2163925"/>
              <a:chOff x="252000" y="1605414"/>
              <a:chExt cx="8724070" cy="2163925"/>
            </a:xfrm>
          </p:grpSpPr>
          <p:pic>
            <p:nvPicPr>
              <p:cNvPr id="7" name="Picture 6" descr="A screenshot of a computer&#10;&#10;Description automatically generated">
                <a:extLst>
                  <a:ext uri="{FF2B5EF4-FFF2-40B4-BE49-F238E27FC236}">
                    <a16:creationId xmlns:a16="http://schemas.microsoft.com/office/drawing/2014/main" id="{3E92EB1C-C940-3449-AB06-2F7C673F9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69" t="27974" r="23529" b="22615"/>
              <a:stretch/>
            </p:blipFill>
            <p:spPr>
              <a:xfrm>
                <a:off x="4659670" y="1605414"/>
                <a:ext cx="4316400" cy="216392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3FBFB4FE-78DC-0042-8EDA-AB5552F71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79" t="29020" r="24020" b="25229"/>
              <a:stretch/>
            </p:blipFill>
            <p:spPr>
              <a:xfrm>
                <a:off x="252000" y="1645755"/>
                <a:ext cx="4320000" cy="2005304"/>
              </a:xfrm>
              <a:prstGeom prst="rect">
                <a:avLst/>
              </a:prstGeom>
            </p:spPr>
          </p:pic>
        </p:grpSp>
        <p:grpSp>
          <p:nvGrpSpPr>
            <p:cNvPr id="6" name="Group 5">
              <a:extLst>
                <a:ext uri="{FF2B5EF4-FFF2-40B4-BE49-F238E27FC236}">
                  <a16:creationId xmlns:a16="http://schemas.microsoft.com/office/drawing/2014/main" id="{ADB07482-9135-F641-942D-83E3A171A7E9}"/>
                </a:ext>
              </a:extLst>
            </p:cNvPr>
            <p:cNvGrpSpPr/>
            <p:nvPr/>
          </p:nvGrpSpPr>
          <p:grpSpPr>
            <a:xfrm>
              <a:off x="295835" y="2786903"/>
              <a:ext cx="8816877" cy="2326122"/>
              <a:chOff x="295835" y="2786903"/>
              <a:chExt cx="8816877" cy="2326122"/>
            </a:xfrm>
          </p:grpSpPr>
          <p:pic>
            <p:nvPicPr>
              <p:cNvPr id="5" name="Picture 4" descr="A screenshot of a computer&#10;&#10;Description automatically generated">
                <a:extLst>
                  <a:ext uri="{FF2B5EF4-FFF2-40B4-BE49-F238E27FC236}">
                    <a16:creationId xmlns:a16="http://schemas.microsoft.com/office/drawing/2014/main" id="{7CF20568-E174-E242-AF05-02C8C3BC88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4" t="25098" r="43791" b="29150"/>
              <a:stretch/>
            </p:blipFill>
            <p:spPr>
              <a:xfrm>
                <a:off x="295835" y="2786903"/>
                <a:ext cx="4316996" cy="228240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C57DC3F-8044-2142-B447-CD960A024E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4" t="27128" r="44261" b="28498"/>
              <a:stretch/>
            </p:blipFill>
            <p:spPr>
              <a:xfrm>
                <a:off x="4641195" y="2830625"/>
                <a:ext cx="4471517" cy="2282400"/>
              </a:xfrm>
              <a:prstGeom prst="rect">
                <a:avLst/>
              </a:prstGeom>
            </p:spPr>
          </p:pic>
        </p:grpSp>
      </p:grpSp>
    </p:spTree>
    <p:extLst>
      <p:ext uri="{BB962C8B-B14F-4D97-AF65-F5344CB8AC3E}">
        <p14:creationId xmlns:p14="http://schemas.microsoft.com/office/powerpoint/2010/main" val="391147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8900" y="1885950"/>
            <a:ext cx="3829050" cy="1257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4099" name="TextBox 4"/>
          <p:cNvSpPr txBox="1">
            <a:spLocks noChangeArrowheads="1"/>
          </p:cNvSpPr>
          <p:nvPr/>
        </p:nvSpPr>
        <p:spPr bwMode="auto">
          <a:xfrm>
            <a:off x="1143000" y="2286000"/>
            <a:ext cx="685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AU" sz="2400" b="1" dirty="0">
                <a:solidFill>
                  <a:schemeClr val="bg2"/>
                </a:solidFill>
                <a:latin typeface="Arial" pitchFamily="34" charset="0"/>
                <a:cs typeface="Arial" pitchFamily="34" charset="0"/>
              </a:rPr>
              <a:t>Exposures</a:t>
            </a:r>
          </a:p>
        </p:txBody>
      </p:sp>
      <p:pic>
        <p:nvPicPr>
          <p:cNvPr id="41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028700"/>
            <a:ext cx="177165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6" y="791170"/>
            <a:ext cx="1428750" cy="951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586" y="3637360"/>
            <a:ext cx="1615678" cy="1084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File:Sunset at Royd Moor Wind Farm.jp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828" y="3343275"/>
            <a:ext cx="1645444" cy="1212048"/>
          </a:xfrm>
          <a:prstGeom prst="rect">
            <a:avLst/>
          </a:prstGeom>
        </p:spPr>
      </p:pic>
      <p:pic>
        <p:nvPicPr>
          <p:cNvPr id="3" name="Picture 2" descr="Brazil’s sewage woes reflect the growing global water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7527" y="288036"/>
            <a:ext cx="2065945" cy="1397889"/>
          </a:xfrm>
          <a:prstGeom prst="rect">
            <a:avLst/>
          </a:prstGeom>
        </p:spPr>
      </p:pic>
      <p:pic>
        <p:nvPicPr>
          <p:cNvPr id="10" name="Picture 9" descr="Nem bírom ki cigi nélkül - Munkahelyi (T)erro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4179" y="3156549"/>
            <a:ext cx="1693344" cy="1084660"/>
          </a:xfrm>
          <a:prstGeom prst="rect">
            <a:avLst/>
          </a:prstGeom>
        </p:spPr>
      </p:pic>
    </p:spTree>
    <p:extLst>
      <p:ext uri="{BB962C8B-B14F-4D97-AF65-F5344CB8AC3E}">
        <p14:creationId xmlns:p14="http://schemas.microsoft.com/office/powerpoint/2010/main" val="288977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323976"/>
            <a:ext cx="6858000" cy="2481119"/>
          </a:xfrm>
          <a:prstGeom prst="rect">
            <a:avLst/>
          </a:prstGeom>
        </p:spPr>
      </p:pic>
      <p:sp>
        <p:nvSpPr>
          <p:cNvPr id="2" name="TextBox 1"/>
          <p:cNvSpPr txBox="1"/>
          <p:nvPr/>
        </p:nvSpPr>
        <p:spPr>
          <a:xfrm>
            <a:off x="1623058" y="228600"/>
            <a:ext cx="5897885" cy="461665"/>
          </a:xfrm>
          <a:prstGeom prst="rect">
            <a:avLst/>
          </a:prstGeom>
          <a:noFill/>
        </p:spPr>
        <p:txBody>
          <a:bodyPr wrap="square" rtlCol="0">
            <a:spAutoFit/>
          </a:bodyPr>
          <a:lstStyle/>
          <a:p>
            <a:pPr algn="ctr"/>
            <a:r>
              <a:rPr lang="en-AU" sz="2400" dirty="0">
                <a:solidFill>
                  <a:srgbClr val="660066"/>
                </a:solidFill>
              </a:rPr>
              <a:t>And… it’s not just COVID</a:t>
            </a:r>
          </a:p>
        </p:txBody>
      </p:sp>
      <p:sp>
        <p:nvSpPr>
          <p:cNvPr id="3" name="Rectangle 2"/>
          <p:cNvSpPr/>
          <p:nvPr/>
        </p:nvSpPr>
        <p:spPr>
          <a:xfrm>
            <a:off x="2628900" y="1428750"/>
            <a:ext cx="433025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Down Arrow 5"/>
          <p:cNvSpPr/>
          <p:nvPr/>
        </p:nvSpPr>
        <p:spPr>
          <a:xfrm>
            <a:off x="5691229" y="908563"/>
            <a:ext cx="285750" cy="742950"/>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2" descr="C:\Users\danielsn\Desktop\18764-0309304148-covers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1" y="2686050"/>
            <a:ext cx="18635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anielsn\Desktop\5197839773187610_logo_NA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4572000"/>
            <a:ext cx="2371224" cy="285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7750" y="3892972"/>
            <a:ext cx="2971800" cy="1223412"/>
          </a:xfrm>
          <a:prstGeom prst="rect">
            <a:avLst/>
          </a:prstGeom>
          <a:noFill/>
        </p:spPr>
        <p:txBody>
          <a:bodyPr wrap="square" rtlCol="0">
            <a:spAutoFit/>
          </a:bodyPr>
          <a:lstStyle/>
          <a:p>
            <a:r>
              <a:rPr lang="en-US" sz="1500" dirty="0"/>
              <a:t>“  …</a:t>
            </a:r>
            <a:r>
              <a:rPr lang="en-US" sz="1500" b="1" dirty="0"/>
              <a:t>systematic-review standards </a:t>
            </a:r>
            <a:r>
              <a:rPr lang="en-US" sz="1500" dirty="0"/>
              <a:t>provide an approach that would substantially strengthen the IRIS process…”   NAS 2014</a:t>
            </a:r>
          </a:p>
          <a:p>
            <a:endParaRPr lang="en-US" sz="1350" dirty="0"/>
          </a:p>
        </p:txBody>
      </p:sp>
    </p:spTree>
    <p:extLst>
      <p:ext uri="{BB962C8B-B14F-4D97-AF65-F5344CB8AC3E}">
        <p14:creationId xmlns:p14="http://schemas.microsoft.com/office/powerpoint/2010/main" val="34167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971550"/>
            <a:ext cx="3537585" cy="3537585"/>
          </a:xfrm>
          <a:prstGeom prst="rect">
            <a:avLst/>
          </a:prstGeom>
        </p:spPr>
      </p:pic>
    </p:spTree>
    <p:extLst>
      <p:ext uri="{BB962C8B-B14F-4D97-AF65-F5344CB8AC3E}">
        <p14:creationId xmlns:p14="http://schemas.microsoft.com/office/powerpoint/2010/main" val="34288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Shape 23"/>
          <p:cNvSpPr/>
          <p:nvPr/>
        </p:nvSpPr>
        <p:spPr>
          <a:xfrm>
            <a:off x="7061841" y="11144"/>
            <a:ext cx="1" cy="5125027"/>
          </a:xfrm>
          <a:prstGeom prst="line">
            <a:avLst/>
          </a:prstGeom>
          <a:noFill/>
          <a:ln w="25400" cap="flat">
            <a:solidFill>
              <a:srgbClr val="FFFFFF"/>
            </a:solidFill>
            <a:prstDash val="solid"/>
            <a:miter lim="400000"/>
          </a:ln>
          <a:effectLst/>
        </p:spPr>
        <p:txBody>
          <a:bodyPr wrap="square" lIns="26789" tIns="26789" rIns="26789" bIns="26789" numCol="1" anchor="ctr">
            <a:noAutofit/>
          </a:bodyPr>
          <a:lstStyle/>
          <a:p>
            <a:endParaRPr sz="949"/>
          </a:p>
        </p:txBody>
      </p:sp>
      <p:sp>
        <p:nvSpPr>
          <p:cNvPr id="9" name="Shape 20">
            <a:extLst>
              <a:ext uri="{FF2B5EF4-FFF2-40B4-BE49-F238E27FC236}">
                <a16:creationId xmlns:a16="http://schemas.microsoft.com/office/drawing/2014/main" id="{A3D57221-4A5E-114D-A7A6-7F67ADEA7C04}"/>
              </a:ext>
            </a:extLst>
          </p:cNvPr>
          <p:cNvSpPr/>
          <p:nvPr/>
        </p:nvSpPr>
        <p:spPr>
          <a:xfrm>
            <a:off x="1814270" y="1131880"/>
            <a:ext cx="4689003" cy="1141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a:defRPr sz="8000">
                <a:solidFill>
                  <a:srgbClr val="FFFFFF"/>
                </a:solidFill>
                <a:latin typeface="+mj-lt"/>
                <a:ea typeface="+mj-ea"/>
                <a:cs typeface="+mj-cs"/>
                <a:sym typeface="Helvetica Neue UltraLight"/>
              </a:defRPr>
            </a:lvl1pPr>
          </a:lstStyle>
          <a:p>
            <a:r>
              <a:rPr lang="en-GB" sz="4218" b="1" dirty="0"/>
              <a:t>Our Mission</a:t>
            </a:r>
            <a:endParaRPr sz="4218" b="1" dirty="0"/>
          </a:p>
        </p:txBody>
      </p:sp>
      <p:sp>
        <p:nvSpPr>
          <p:cNvPr id="10" name="Shape 21">
            <a:extLst>
              <a:ext uri="{FF2B5EF4-FFF2-40B4-BE49-F238E27FC236}">
                <a16:creationId xmlns:a16="http://schemas.microsoft.com/office/drawing/2014/main" id="{B8F1F1E1-70EC-964E-8584-51CCD14515ED}"/>
              </a:ext>
            </a:extLst>
          </p:cNvPr>
          <p:cNvSpPr/>
          <p:nvPr/>
        </p:nvSpPr>
        <p:spPr>
          <a:xfrm>
            <a:off x="2183135" y="1938100"/>
            <a:ext cx="4320140" cy="18680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a:r>
              <a:rPr lang="en-GB" sz="2000" dirty="0">
                <a:latin typeface="+mj-lt"/>
              </a:rPr>
              <a:t>is to promote evidence-informed health decision-making… </a:t>
            </a:r>
          </a:p>
          <a:p>
            <a:pPr algn="ctr"/>
            <a:r>
              <a:rPr lang="en-GB" sz="2000" dirty="0">
                <a:latin typeface="+mj-lt"/>
              </a:rPr>
              <a:t>…by producing high-quality, relevant, accessible systematic reviews and other synthesized research evidence.</a:t>
            </a:r>
            <a:endParaRPr sz="2000" dirty="0">
              <a:latin typeface="+mj-lt"/>
            </a:endParaRPr>
          </a:p>
        </p:txBody>
      </p:sp>
    </p:spTree>
    <p:extLst>
      <p:ext uri="{BB962C8B-B14F-4D97-AF65-F5344CB8AC3E}">
        <p14:creationId xmlns:p14="http://schemas.microsoft.com/office/powerpoint/2010/main" val="14908884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New tools every day</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051" y="3143250"/>
            <a:ext cx="5142236"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71550"/>
            <a:ext cx="57816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6300" y="1943100"/>
            <a:ext cx="1728358" cy="300082"/>
          </a:xfrm>
          <a:prstGeom prst="rect">
            <a:avLst/>
          </a:prstGeom>
          <a:noFill/>
        </p:spPr>
        <p:txBody>
          <a:bodyPr wrap="none" rtlCol="0">
            <a:spAutoFit/>
          </a:bodyPr>
          <a:lstStyle/>
          <a:p>
            <a:r>
              <a:rPr lang="en-AU" sz="1350" i="1" dirty="0"/>
              <a:t>Advances in Nutrition</a:t>
            </a:r>
          </a:p>
        </p:txBody>
      </p:sp>
    </p:spTree>
    <p:extLst>
      <p:ext uri="{BB962C8B-B14F-4D97-AF65-F5344CB8AC3E}">
        <p14:creationId xmlns:p14="http://schemas.microsoft.com/office/powerpoint/2010/main" val="363948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98EB905-D50F-4E5B-9D82-2D92157E4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864"/>
            <a:ext cx="5565228" cy="2968713"/>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6614D3FA-F373-4BDA-A2DB-3F6A58C1A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013" y="1997244"/>
            <a:ext cx="4791819" cy="3146256"/>
          </a:xfrm>
          <a:prstGeom prst="rect">
            <a:avLst/>
          </a:prstGeom>
        </p:spPr>
      </p:pic>
      <p:sp>
        <p:nvSpPr>
          <p:cNvPr id="6" name="TextBox 5">
            <a:extLst>
              <a:ext uri="{FF2B5EF4-FFF2-40B4-BE49-F238E27FC236}">
                <a16:creationId xmlns:a16="http://schemas.microsoft.com/office/drawing/2014/main" id="{8B851EE2-813B-4570-B693-F7FBFA8631BB}"/>
              </a:ext>
            </a:extLst>
          </p:cNvPr>
          <p:cNvSpPr txBox="1"/>
          <p:nvPr/>
        </p:nvSpPr>
        <p:spPr>
          <a:xfrm>
            <a:off x="190500" y="4267726"/>
            <a:ext cx="3506513" cy="338554"/>
          </a:xfrm>
          <a:prstGeom prst="rect">
            <a:avLst/>
          </a:prstGeom>
          <a:noFill/>
        </p:spPr>
        <p:txBody>
          <a:bodyPr wrap="square" rtlCol="0">
            <a:spAutoFit/>
          </a:bodyPr>
          <a:lstStyle/>
          <a:p>
            <a:pPr algn="l"/>
            <a:r>
              <a:rPr lang="en-US" sz="1600" b="0" i="0" u="none" strike="noStrike" baseline="0" dirty="0">
                <a:latin typeface="CharisSIL"/>
              </a:rPr>
              <a:t>https://ntp.niehs.nih.gov/go/ohat_tools</a:t>
            </a:r>
            <a:endParaRPr lang="en-US" sz="1600" dirty="0"/>
          </a:p>
        </p:txBody>
      </p:sp>
    </p:spTree>
    <p:extLst>
      <p:ext uri="{BB962C8B-B14F-4D97-AF65-F5344CB8AC3E}">
        <p14:creationId xmlns:p14="http://schemas.microsoft.com/office/powerpoint/2010/main" val="36034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C1A02BB-5ADD-40F5-BD36-E25D5B0DB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0"/>
            <a:ext cx="8930640" cy="5143500"/>
          </a:xfrm>
          <a:prstGeom prst="rect">
            <a:avLst/>
          </a:prstGeom>
        </p:spPr>
      </p:pic>
    </p:spTree>
    <p:extLst>
      <p:ext uri="{BB962C8B-B14F-4D97-AF65-F5344CB8AC3E}">
        <p14:creationId xmlns:p14="http://schemas.microsoft.com/office/powerpoint/2010/main" val="14436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BE0410-B5D0-4647-9429-E8DC81871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584" y="0"/>
            <a:ext cx="4536831" cy="5143500"/>
          </a:xfrm>
          <a:prstGeom prst="rect">
            <a:avLst/>
          </a:prstGeom>
        </p:spPr>
      </p:pic>
    </p:spTree>
    <p:extLst>
      <p:ext uri="{BB962C8B-B14F-4D97-AF65-F5344CB8AC3E}">
        <p14:creationId xmlns:p14="http://schemas.microsoft.com/office/powerpoint/2010/main" val="12290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69D-195F-47AD-9D61-591D63E73C1A}"/>
              </a:ext>
            </a:extLst>
          </p:cNvPr>
          <p:cNvSpPr>
            <a:spLocks noGrp="1"/>
          </p:cNvSpPr>
          <p:nvPr>
            <p:ph type="title"/>
          </p:nvPr>
        </p:nvSpPr>
        <p:spPr/>
        <p:txBody>
          <a:bodyPr/>
          <a:lstStyle/>
          <a:p>
            <a:r>
              <a:rPr lang="en-US" dirty="0"/>
              <a:t>Topics for methods series</a:t>
            </a:r>
          </a:p>
        </p:txBody>
      </p:sp>
      <p:sp>
        <p:nvSpPr>
          <p:cNvPr id="3" name="Content Placeholder 2">
            <a:extLst>
              <a:ext uri="{FF2B5EF4-FFF2-40B4-BE49-F238E27FC236}">
                <a16:creationId xmlns:a16="http://schemas.microsoft.com/office/drawing/2014/main" id="{C1F4D8FB-CB2F-4E64-9568-A98C9D24762A}"/>
              </a:ext>
            </a:extLst>
          </p:cNvPr>
          <p:cNvSpPr>
            <a:spLocks noGrp="1"/>
          </p:cNvSpPr>
          <p:nvPr>
            <p:ph idx="1"/>
          </p:nvPr>
        </p:nvSpPr>
        <p:spPr/>
        <p:txBody>
          <a:bodyPr/>
          <a:lstStyle/>
          <a:p>
            <a:r>
              <a:rPr lang="en-US" dirty="0"/>
              <a:t>Framing questions</a:t>
            </a:r>
          </a:p>
          <a:p>
            <a:r>
              <a:rPr lang="en-US" dirty="0"/>
              <a:t>Using logic frameworks</a:t>
            </a:r>
          </a:p>
          <a:p>
            <a:r>
              <a:rPr lang="en-US" dirty="0"/>
              <a:t>Population vs individual risk</a:t>
            </a:r>
          </a:p>
          <a:p>
            <a:r>
              <a:rPr lang="en-US" dirty="0"/>
              <a:t>Stakeholder engagement</a:t>
            </a:r>
          </a:p>
          <a:p>
            <a:r>
              <a:rPr lang="en-US" dirty="0"/>
              <a:t>Core outcome sets</a:t>
            </a:r>
          </a:p>
          <a:p>
            <a:r>
              <a:rPr lang="en-US" dirty="0"/>
              <a:t>Qualitative evidence synthesis</a:t>
            </a:r>
          </a:p>
          <a:p>
            <a:r>
              <a:rPr lang="en-US" dirty="0"/>
              <a:t>Synthesis without meta-analysis</a:t>
            </a:r>
          </a:p>
        </p:txBody>
      </p:sp>
    </p:spTree>
    <p:extLst>
      <p:ext uri="{BB962C8B-B14F-4D97-AF65-F5344CB8AC3E}">
        <p14:creationId xmlns:p14="http://schemas.microsoft.com/office/powerpoint/2010/main" val="64120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371" y="988200"/>
            <a:ext cx="6837829" cy="474629"/>
          </a:xfrm>
        </p:spPr>
        <p:txBody>
          <a:bodyPr/>
          <a:lstStyle/>
          <a:p>
            <a:r>
              <a:rPr lang="en-AU" dirty="0"/>
              <a:t> 		Intervention complexity</a:t>
            </a:r>
          </a:p>
        </p:txBody>
      </p:sp>
      <p:sp>
        <p:nvSpPr>
          <p:cNvPr id="3" name="Content Placeholder 2"/>
          <p:cNvSpPr>
            <a:spLocks noGrp="1"/>
          </p:cNvSpPr>
          <p:nvPr>
            <p:ph idx="1"/>
          </p:nvPr>
        </p:nvSpPr>
        <p:spPr>
          <a:xfrm>
            <a:off x="439739" y="1618508"/>
            <a:ext cx="6120000" cy="2126498"/>
          </a:xfrm>
        </p:spPr>
        <p:txBody>
          <a:bodyPr/>
          <a:lstStyle/>
          <a:p>
            <a:r>
              <a:rPr lang="en-AU" dirty="0"/>
              <a:t>Intervention complexity</a:t>
            </a:r>
          </a:p>
          <a:p>
            <a:pPr marL="214313" indent="-214313">
              <a:buFont typeface="Arial" panose="020B0604020202020204" pitchFamily="34" charset="0"/>
              <a:buChar char="•"/>
            </a:pPr>
            <a:r>
              <a:rPr lang="en-AU" sz="1200" dirty="0"/>
              <a:t>Number of components in the intervention</a:t>
            </a:r>
          </a:p>
          <a:p>
            <a:pPr marL="214313" indent="-214313">
              <a:buFont typeface="Arial" panose="020B0604020202020204" pitchFamily="34" charset="0"/>
              <a:buChar char="•"/>
            </a:pPr>
            <a:r>
              <a:rPr lang="en-AU" sz="1200" dirty="0"/>
              <a:t>Interactions between components, with context, or both</a:t>
            </a:r>
          </a:p>
          <a:p>
            <a:pPr marL="214313" indent="-214313">
              <a:buFont typeface="Arial" panose="020B0604020202020204" pitchFamily="34" charset="0"/>
              <a:buChar char="•"/>
            </a:pPr>
            <a:r>
              <a:rPr lang="en-AU" sz="1200" dirty="0"/>
              <a:t>Interventions within complex (adaptive) systems</a:t>
            </a:r>
          </a:p>
          <a:p>
            <a:endParaRPr lang="en-AU" sz="1200" dirty="0"/>
          </a:p>
          <a:p>
            <a:r>
              <a:rPr lang="en-AU" sz="1200" i="1" dirty="0"/>
              <a:t>Pettigrew 2019</a:t>
            </a:r>
            <a:r>
              <a:rPr lang="en-AU" sz="1200" dirty="0"/>
              <a:t>:  “..many potential sources of complexity to be considered in both complex interventions and complex systems perspectives.”</a:t>
            </a:r>
          </a:p>
          <a:p>
            <a:endParaRPr lang="en-AU" sz="1200" dirty="0"/>
          </a:p>
          <a:p>
            <a:endParaRPr lang="en-AU" dirty="0"/>
          </a:p>
        </p:txBody>
      </p:sp>
      <p:sp>
        <p:nvSpPr>
          <p:cNvPr id="4" name="Right Arrow 3"/>
          <p:cNvSpPr/>
          <p:nvPr/>
        </p:nvSpPr>
        <p:spPr>
          <a:xfrm>
            <a:off x="1871831" y="1043777"/>
            <a:ext cx="1028700" cy="363474"/>
          </a:xfrm>
          <a:prstGeom prst="rightArrow">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215" y="1687534"/>
            <a:ext cx="1400371" cy="1028843"/>
          </a:xfrm>
          <a:prstGeom prst="rect">
            <a:avLst/>
          </a:prstGeom>
        </p:spPr>
      </p:pic>
    </p:spTree>
    <p:extLst>
      <p:ext uri="{BB962C8B-B14F-4D97-AF65-F5344CB8AC3E}">
        <p14:creationId xmlns:p14="http://schemas.microsoft.com/office/powerpoint/2010/main" val="163767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730" y="3525819"/>
            <a:ext cx="7865421" cy="1131079"/>
          </a:xfrm>
          <a:prstGeom prst="rect">
            <a:avLst/>
          </a:prstGeom>
          <a:noFill/>
        </p:spPr>
        <p:txBody>
          <a:bodyPr wrap="square" rtlCol="0">
            <a:spAutoFit/>
          </a:bodyPr>
          <a:lstStyle/>
          <a:p>
            <a:r>
              <a:rPr lang="en-AU" sz="1350" dirty="0"/>
              <a:t>Drinking water, sanitation and hand hygiene (‘WASH’ interventions) </a:t>
            </a:r>
          </a:p>
          <a:p>
            <a:r>
              <a:rPr lang="en-AU" sz="1350" b="1" dirty="0"/>
              <a:t>15 reviews </a:t>
            </a:r>
            <a:r>
              <a:rPr lang="en-AU" sz="1350" dirty="0"/>
              <a:t>across </a:t>
            </a:r>
            <a:r>
              <a:rPr lang="en-AU" sz="1350" b="1" dirty="0"/>
              <a:t>6 review groups </a:t>
            </a:r>
            <a:r>
              <a:rPr lang="en-AU" sz="1350" dirty="0"/>
              <a:t>(1 Campbell) !</a:t>
            </a:r>
          </a:p>
          <a:p>
            <a:endParaRPr lang="en-AU" sz="1350" dirty="0"/>
          </a:p>
          <a:p>
            <a:r>
              <a:rPr lang="en-AU" sz="1350" dirty="0"/>
              <a:t>Project: To identify frameworks and logic models for classifying WASH interventions, taking complexity into account.  Map current Cochrane reviews and protocols against the standard frameworks.  </a:t>
            </a:r>
          </a:p>
        </p:txBody>
      </p:sp>
      <p:pic>
        <p:nvPicPr>
          <p:cNvPr id="5" name="Picture 4" descr="File:Gtz-technologies-for-ecosan.jp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422" y="1102659"/>
            <a:ext cx="5945696" cy="2339990"/>
          </a:xfrm>
          <a:prstGeom prst="rect">
            <a:avLst/>
          </a:prstGeom>
        </p:spPr>
      </p:pic>
      <p:pic>
        <p:nvPicPr>
          <p:cNvPr id="6" name="Picture 5" descr="Meet Poonam Sharma, PHLUSH Volunteer | PHLU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30" y="1418419"/>
            <a:ext cx="1569944" cy="1708469"/>
          </a:xfrm>
          <a:prstGeom prst="rect">
            <a:avLst/>
          </a:prstGeom>
        </p:spPr>
      </p:pic>
    </p:spTree>
    <p:extLst>
      <p:ext uri="{BB962C8B-B14F-4D97-AF65-F5344CB8AC3E}">
        <p14:creationId xmlns:p14="http://schemas.microsoft.com/office/powerpoint/2010/main" val="23760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Interested in the how and why</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4" y="3225856"/>
            <a:ext cx="5708653" cy="1014554"/>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827" y="1732599"/>
            <a:ext cx="6230219" cy="1043133"/>
          </a:xfrm>
          <a:prstGeom prst="rect">
            <a:avLst/>
          </a:prstGeom>
        </p:spPr>
      </p:pic>
      <p:sp>
        <p:nvSpPr>
          <p:cNvPr id="3" name="TextBox 2"/>
          <p:cNvSpPr txBox="1"/>
          <p:nvPr/>
        </p:nvSpPr>
        <p:spPr>
          <a:xfrm>
            <a:off x="605118" y="1912951"/>
            <a:ext cx="492443" cy="923330"/>
          </a:xfrm>
          <a:prstGeom prst="rect">
            <a:avLst/>
          </a:prstGeom>
          <a:noFill/>
        </p:spPr>
        <p:txBody>
          <a:bodyPr wrap="none" rtlCol="0">
            <a:spAutoFit/>
          </a:bodyPr>
          <a:lstStyle/>
          <a:p>
            <a:r>
              <a:rPr lang="en-AU" sz="5400" dirty="0">
                <a:solidFill>
                  <a:srgbClr val="FF0000"/>
                </a:solidFill>
              </a:rPr>
              <a:t>?</a:t>
            </a:r>
          </a:p>
        </p:txBody>
      </p:sp>
      <p:cxnSp>
        <p:nvCxnSpPr>
          <p:cNvPr id="7" name="Straight Connector 6"/>
          <p:cNvCxnSpPr/>
          <p:nvPr/>
        </p:nvCxnSpPr>
        <p:spPr>
          <a:xfrm>
            <a:off x="1128338" y="2366682"/>
            <a:ext cx="1567798" cy="6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3927" y="4054288"/>
            <a:ext cx="274838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38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671" y="4558097"/>
            <a:ext cx="6858000" cy="323165"/>
          </a:xfrm>
          <a:prstGeom prst="rect">
            <a:avLst/>
          </a:prstGeom>
        </p:spPr>
        <p:txBody>
          <a:bodyPr rtlCol="0" anchor="t">
            <a:spAutoFit/>
          </a:bodyPr>
          <a:lstStyle/>
          <a:p>
            <a:pPr algn="l"/>
            <a:r>
              <a:rPr lang="en-US" sz="750" dirty="0"/>
              <a:t>Lowe D, Merner B, Graham‐</a:t>
            </a:r>
            <a:r>
              <a:rPr lang="en-US" sz="750" dirty="0" err="1"/>
              <a:t>Wisener</a:t>
            </a:r>
            <a:r>
              <a:rPr lang="en-US" sz="750" dirty="0"/>
              <a:t> L, Walsh L, Hill S. The effects of consumers and health providers working in partnership as an intervention for the promotion of person‐</a:t>
            </a:r>
            <a:r>
              <a:rPr lang="en-US" sz="750" dirty="0" err="1"/>
              <a:t>centred</a:t>
            </a:r>
            <a:r>
              <a:rPr lang="en-US" sz="750" dirty="0"/>
              <a:t> health services. Cochrane Database of Systematic Reviews 2019, 7. Art. No.: CD013373. DOI: http://dx.doi.org/10.1002/14651858.CD013373</a:t>
            </a:r>
          </a:p>
        </p:txBody>
      </p:sp>
      <p:pic>
        <p:nvPicPr>
          <p:cNvPr id="4" name="Picture 3"/>
          <p:cNvPicPr>
            <a:picLocks noChangeAspect="1"/>
          </p:cNvPicPr>
          <p:nvPr/>
        </p:nvPicPr>
        <p:blipFill>
          <a:blip r:embed="rId3"/>
          <a:stretch>
            <a:fillRect/>
          </a:stretch>
        </p:blipFill>
        <p:spPr>
          <a:xfrm>
            <a:off x="819003" y="982898"/>
            <a:ext cx="6032273" cy="3445356"/>
          </a:xfrm>
          <a:prstGeom prst="rect">
            <a:avLst/>
          </a:prstGeom>
        </p:spPr>
      </p:pic>
      <p:sp>
        <p:nvSpPr>
          <p:cNvPr id="5" name="TextBox 4"/>
          <p:cNvSpPr txBox="1"/>
          <p:nvPr/>
        </p:nvSpPr>
        <p:spPr>
          <a:xfrm>
            <a:off x="591671" y="4428254"/>
            <a:ext cx="6785076" cy="196208"/>
          </a:xfrm>
          <a:prstGeom prst="rect">
            <a:avLst/>
          </a:prstGeom>
          <a:noFill/>
        </p:spPr>
        <p:txBody>
          <a:bodyPr wrap="square" rtlCol="0">
            <a:spAutoFit/>
          </a:bodyPr>
          <a:lstStyle/>
          <a:p>
            <a:r>
              <a:rPr lang="en-AU" sz="675" dirty="0"/>
              <a:t>*Kaufman J. Infographics. cccrg.cochrane.org/Infographics. (accessed October 2019)</a:t>
            </a:r>
          </a:p>
        </p:txBody>
      </p:sp>
      <p:sp>
        <p:nvSpPr>
          <p:cNvPr id="2" name="Oval 1"/>
          <p:cNvSpPr/>
          <p:nvPr/>
        </p:nvSpPr>
        <p:spPr>
          <a:xfrm>
            <a:off x="773206" y="2104465"/>
            <a:ext cx="2151530" cy="4437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Oval 5"/>
          <p:cNvSpPr/>
          <p:nvPr/>
        </p:nvSpPr>
        <p:spPr>
          <a:xfrm>
            <a:off x="4699746" y="2104465"/>
            <a:ext cx="2151530" cy="4437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65809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on harm</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9264" y="1203834"/>
            <a:ext cx="1191822" cy="2180163"/>
          </a:xfrm>
        </p:spPr>
      </p:pic>
      <p:sp>
        <p:nvSpPr>
          <p:cNvPr id="4" name="TextBox 3"/>
          <p:cNvSpPr txBox="1"/>
          <p:nvPr/>
        </p:nvSpPr>
        <p:spPr>
          <a:xfrm>
            <a:off x="318003" y="3167075"/>
            <a:ext cx="5673043" cy="507831"/>
          </a:xfrm>
          <a:prstGeom prst="rect">
            <a:avLst/>
          </a:prstGeom>
          <a:noFill/>
        </p:spPr>
        <p:txBody>
          <a:bodyPr wrap="square" rtlCol="0">
            <a:spAutoFit/>
          </a:bodyPr>
          <a:lstStyle/>
          <a:p>
            <a:endParaRPr lang="en-AU" sz="1350" dirty="0"/>
          </a:p>
          <a:p>
            <a:endParaRPr lang="en-AU" sz="1350" dirty="0"/>
          </a:p>
        </p:txBody>
      </p:sp>
      <p:sp>
        <p:nvSpPr>
          <p:cNvPr id="6" name="Oval 5"/>
          <p:cNvSpPr/>
          <p:nvPr/>
        </p:nvSpPr>
        <p:spPr>
          <a:xfrm>
            <a:off x="4433198" y="2762609"/>
            <a:ext cx="1227888" cy="7052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Right Arrow 6"/>
          <p:cNvSpPr/>
          <p:nvPr/>
        </p:nvSpPr>
        <p:spPr>
          <a:xfrm rot="10800000">
            <a:off x="5330249" y="1695240"/>
            <a:ext cx="733806" cy="36347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81992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116B-CB87-5B44-A50B-DB30CADB08E4}"/>
              </a:ext>
            </a:extLst>
          </p:cNvPr>
          <p:cNvSpPr>
            <a:spLocks noGrp="1"/>
          </p:cNvSpPr>
          <p:nvPr>
            <p:ph type="ctrTitle"/>
          </p:nvPr>
        </p:nvSpPr>
        <p:spPr/>
        <p:txBody>
          <a:bodyPr/>
          <a:lstStyle/>
          <a:p>
            <a:r>
              <a:rPr lang="en-US" dirty="0"/>
              <a:t>The Cochrane Library</a:t>
            </a:r>
          </a:p>
        </p:txBody>
      </p:sp>
      <p:sp>
        <p:nvSpPr>
          <p:cNvPr id="3" name="Subtitle 2">
            <a:extLst>
              <a:ext uri="{FF2B5EF4-FFF2-40B4-BE49-F238E27FC236}">
                <a16:creationId xmlns:a16="http://schemas.microsoft.com/office/drawing/2014/main" id="{A8E3A9B3-B850-4E4D-A45B-FCC3A28EC4B6}"/>
              </a:ext>
            </a:extLst>
          </p:cNvPr>
          <p:cNvSpPr>
            <a:spLocks noGrp="1"/>
          </p:cNvSpPr>
          <p:nvPr>
            <p:ph type="subTitle" idx="1"/>
          </p:nvPr>
        </p:nvSpPr>
        <p:spPr>
          <a:xfrm>
            <a:off x="439739" y="2381458"/>
            <a:ext cx="4934151" cy="1317541"/>
          </a:xfrm>
        </p:spPr>
        <p:txBody>
          <a:bodyPr/>
          <a:lstStyle/>
          <a:p>
            <a:r>
              <a:rPr lang="en-GB" dirty="0"/>
              <a:t>Review development, editorial process, and publishing</a:t>
            </a:r>
            <a:endParaRPr lang="en-US" dirty="0"/>
          </a:p>
        </p:txBody>
      </p:sp>
    </p:spTree>
    <p:extLst>
      <p:ext uri="{BB962C8B-B14F-4D97-AF65-F5344CB8AC3E}">
        <p14:creationId xmlns:p14="http://schemas.microsoft.com/office/powerpoint/2010/main" val="357077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739680" y="2942115"/>
            <a:ext cx="4298633" cy="131254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46745" y="1430606"/>
            <a:ext cx="3600450" cy="800100"/>
          </a:xfrm>
          <a:prstGeom prst="rect">
            <a:avLst/>
          </a:prstGeom>
          <a:ln w="9525">
            <a:solidFill>
              <a:schemeClr val="tx1"/>
            </a:solidFill>
          </a:ln>
        </p:spPr>
      </p:pic>
      <p:sp>
        <p:nvSpPr>
          <p:cNvPr id="7" name="TextBox 6"/>
          <p:cNvSpPr txBox="1"/>
          <p:nvPr/>
        </p:nvSpPr>
        <p:spPr>
          <a:xfrm>
            <a:off x="394987" y="2603414"/>
            <a:ext cx="2344694" cy="1754326"/>
          </a:xfrm>
          <a:prstGeom prst="rect">
            <a:avLst/>
          </a:prstGeom>
          <a:noFill/>
        </p:spPr>
        <p:txBody>
          <a:bodyPr wrap="square" rtlCol="0">
            <a:spAutoFit/>
          </a:bodyPr>
          <a:lstStyle/>
          <a:p>
            <a:r>
              <a:rPr lang="en-GB" sz="1350" dirty="0"/>
              <a:t>Update the evidence on the health effects of water fluoridation from NHMRC’s 2007 review to assist NHMRC to provide evidence-based guidance on the potential </a:t>
            </a:r>
            <a:r>
              <a:rPr lang="en-GB" sz="1350" dirty="0">
                <a:solidFill>
                  <a:srgbClr val="FF0000"/>
                </a:solidFill>
              </a:rPr>
              <a:t>benefits and harms</a:t>
            </a:r>
            <a:r>
              <a:rPr lang="en-GB" sz="1350" dirty="0"/>
              <a:t> of water fluoridation.</a:t>
            </a:r>
            <a:endParaRPr lang="en-AU" sz="1350" dirty="0"/>
          </a:p>
        </p:txBody>
      </p:sp>
      <p:sp>
        <p:nvSpPr>
          <p:cNvPr id="8" name="TextBox 7"/>
          <p:cNvSpPr txBox="1"/>
          <p:nvPr/>
        </p:nvSpPr>
        <p:spPr>
          <a:xfrm>
            <a:off x="4132564" y="1253752"/>
            <a:ext cx="1994675" cy="1131079"/>
          </a:xfrm>
          <a:prstGeom prst="rect">
            <a:avLst/>
          </a:prstGeom>
          <a:noFill/>
        </p:spPr>
        <p:txBody>
          <a:bodyPr wrap="square" rtlCol="0">
            <a:spAutoFit/>
          </a:bodyPr>
          <a:lstStyle/>
          <a:p>
            <a:r>
              <a:rPr lang="en-GB" sz="1350" dirty="0"/>
              <a:t>To evaluate the </a:t>
            </a:r>
            <a:r>
              <a:rPr lang="en-GB" sz="1350" dirty="0">
                <a:solidFill>
                  <a:srgbClr val="FF0000"/>
                </a:solidFill>
              </a:rPr>
              <a:t>effects of water fluoridation</a:t>
            </a:r>
            <a:r>
              <a:rPr lang="en-GB" sz="1350" dirty="0"/>
              <a:t> (artificial or natural) </a:t>
            </a:r>
            <a:r>
              <a:rPr lang="en-GB" sz="1350" dirty="0">
                <a:solidFill>
                  <a:srgbClr val="FF0000"/>
                </a:solidFill>
              </a:rPr>
              <a:t>on the prevention of dental caries</a:t>
            </a:r>
            <a:r>
              <a:rPr lang="en-AU" sz="1350" dirty="0">
                <a:solidFill>
                  <a:srgbClr val="FF0000"/>
                </a:solidFill>
              </a:rPr>
              <a:t> &amp; </a:t>
            </a:r>
            <a:r>
              <a:rPr lang="en-GB" sz="1350" dirty="0">
                <a:solidFill>
                  <a:srgbClr val="FF0000"/>
                </a:solidFill>
              </a:rPr>
              <a:t>dental fluorosis</a:t>
            </a:r>
            <a:endParaRPr lang="en-AU" sz="1350" dirty="0">
              <a:solidFill>
                <a:srgbClr val="FF0000"/>
              </a:solidFill>
            </a:endParaRPr>
          </a:p>
        </p:txBody>
      </p:sp>
      <p:sp>
        <p:nvSpPr>
          <p:cNvPr id="9" name="TextBox 8"/>
          <p:cNvSpPr txBox="1"/>
          <p:nvPr/>
        </p:nvSpPr>
        <p:spPr>
          <a:xfrm>
            <a:off x="6159260" y="1692156"/>
            <a:ext cx="1061050" cy="300082"/>
          </a:xfrm>
          <a:prstGeom prst="rect">
            <a:avLst/>
          </a:prstGeom>
          <a:noFill/>
        </p:spPr>
        <p:txBody>
          <a:bodyPr wrap="square" rtlCol="0">
            <a:spAutoFit/>
          </a:bodyPr>
          <a:lstStyle/>
          <a:p>
            <a:r>
              <a:rPr lang="en-AU" sz="1350" dirty="0">
                <a:solidFill>
                  <a:srgbClr val="FF0000"/>
                </a:solidFill>
              </a:rPr>
              <a:t>4 </a:t>
            </a:r>
            <a:r>
              <a:rPr lang="en-AU" sz="1350" dirty="0"/>
              <a:t>outcomes</a:t>
            </a:r>
          </a:p>
        </p:txBody>
      </p:sp>
      <p:sp>
        <p:nvSpPr>
          <p:cNvPr id="2" name="TextBox 1"/>
          <p:cNvSpPr txBox="1"/>
          <p:nvPr/>
        </p:nvSpPr>
        <p:spPr>
          <a:xfrm>
            <a:off x="1002756" y="4307397"/>
            <a:ext cx="1133644" cy="300082"/>
          </a:xfrm>
          <a:prstGeom prst="rect">
            <a:avLst/>
          </a:prstGeom>
          <a:noFill/>
        </p:spPr>
        <p:txBody>
          <a:bodyPr wrap="none" rtlCol="0">
            <a:spAutoFit/>
          </a:bodyPr>
          <a:lstStyle/>
          <a:p>
            <a:r>
              <a:rPr lang="en-AU" sz="1350" dirty="0">
                <a:solidFill>
                  <a:srgbClr val="FF0000"/>
                </a:solidFill>
              </a:rPr>
              <a:t>36</a:t>
            </a:r>
            <a:r>
              <a:rPr lang="en-AU" sz="1350" dirty="0"/>
              <a:t> outcomes</a:t>
            </a:r>
          </a:p>
        </p:txBody>
      </p:sp>
    </p:spTree>
    <p:extLst>
      <p:ext uri="{BB962C8B-B14F-4D97-AF65-F5344CB8AC3E}">
        <p14:creationId xmlns:p14="http://schemas.microsoft.com/office/powerpoint/2010/main" val="1407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717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3"/>
          <p:cNvGrpSpPr/>
          <p:nvPr/>
        </p:nvGrpSpPr>
        <p:grpSpPr>
          <a:xfrm>
            <a:off x="591835" y="1980965"/>
            <a:ext cx="7117339" cy="2433041"/>
            <a:chOff x="-3" y="-2"/>
            <a:chExt cx="10486665" cy="3214295"/>
          </a:xfrm>
        </p:grpSpPr>
        <p:grpSp>
          <p:nvGrpSpPr>
            <p:cNvPr id="20" name="Group 20"/>
            <p:cNvGrpSpPr/>
            <p:nvPr/>
          </p:nvGrpSpPr>
          <p:grpSpPr>
            <a:xfrm>
              <a:off x="2712414" y="127000"/>
              <a:ext cx="4974017" cy="2833239"/>
              <a:chOff x="0" y="0"/>
              <a:chExt cx="4974016" cy="2833238"/>
            </a:xfrm>
          </p:grpSpPr>
          <p:grpSp>
            <p:nvGrpSpPr>
              <p:cNvPr id="10" name="Group 10"/>
              <p:cNvGrpSpPr/>
              <p:nvPr/>
            </p:nvGrpSpPr>
            <p:grpSpPr>
              <a:xfrm>
                <a:off x="3958016" y="0"/>
                <a:ext cx="1016001" cy="1016001"/>
                <a:chOff x="0" y="0"/>
                <a:chExt cx="1016000" cy="1016000"/>
              </a:xfrm>
            </p:grpSpPr>
            <p:sp>
              <p:nvSpPr>
                <p:cNvPr id="8" name="Shape 8"/>
                <p:cNvSpPr/>
                <p:nvPr/>
              </p:nvSpPr>
              <p:spPr>
                <a:xfrm>
                  <a:off x="0" y="0"/>
                  <a:ext cx="1016001" cy="101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sz="949"/>
                </a:p>
              </p:txBody>
            </p:sp>
            <p:sp>
              <p:nvSpPr>
                <p:cNvPr id="9" name="Shape 9"/>
                <p:cNvSpPr/>
                <p:nvPr/>
              </p:nvSpPr>
              <p:spPr>
                <a:xfrm>
                  <a:off x="317500" y="317573"/>
                  <a:ext cx="381000" cy="380854"/>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FFFFFF"/>
                </a:solidFill>
                <a:ln w="12700" cap="flat">
                  <a:noFill/>
                  <a:miter lim="400000"/>
                </a:ln>
                <a:effectLst/>
              </p:spPr>
              <p:txBody>
                <a:bodyPr wrap="square" lIns="0" tIns="0" rIns="0" bIns="0" numCol="1" anchor="ctr">
                  <a:noAutofit/>
                </a:bodyPr>
                <a:lstStyle/>
                <a:p>
                  <a:pPr lvl="0"/>
                  <a:endParaRPr sz="949"/>
                </a:p>
              </p:txBody>
            </p:sp>
          </p:grpSp>
          <p:grpSp>
            <p:nvGrpSpPr>
              <p:cNvPr id="13" name="Group 13"/>
              <p:cNvGrpSpPr/>
              <p:nvPr/>
            </p:nvGrpSpPr>
            <p:grpSpPr>
              <a:xfrm>
                <a:off x="3958016" y="1817238"/>
                <a:ext cx="1016001" cy="1016001"/>
                <a:chOff x="0" y="0"/>
                <a:chExt cx="1016000" cy="1016000"/>
              </a:xfrm>
            </p:grpSpPr>
            <p:sp>
              <p:nvSpPr>
                <p:cNvPr id="11" name="Shape 11"/>
                <p:cNvSpPr/>
                <p:nvPr/>
              </p:nvSpPr>
              <p:spPr>
                <a:xfrm flipH="1">
                  <a:off x="-1" y="0"/>
                  <a:ext cx="1016001" cy="101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sz="949"/>
                </a:p>
              </p:txBody>
            </p:sp>
            <p:sp>
              <p:nvSpPr>
                <p:cNvPr id="12" name="Shape 12"/>
                <p:cNvSpPr/>
                <p:nvPr/>
              </p:nvSpPr>
              <p:spPr>
                <a:xfrm>
                  <a:off x="317500" y="366567"/>
                  <a:ext cx="381001" cy="282865"/>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pPr lvl="0"/>
                  <a:endParaRPr sz="949"/>
                </a:p>
              </p:txBody>
            </p:sp>
          </p:grpSp>
          <p:grpSp>
            <p:nvGrpSpPr>
              <p:cNvPr id="16" name="Group 16"/>
              <p:cNvGrpSpPr/>
              <p:nvPr/>
            </p:nvGrpSpPr>
            <p:grpSpPr>
              <a:xfrm>
                <a:off x="0" y="0"/>
                <a:ext cx="1016001" cy="1016001"/>
                <a:chOff x="0" y="0"/>
                <a:chExt cx="1016000" cy="1016000"/>
              </a:xfrm>
            </p:grpSpPr>
            <p:sp>
              <p:nvSpPr>
                <p:cNvPr id="14" name="Shape 14"/>
                <p:cNvSpPr/>
                <p:nvPr/>
              </p:nvSpPr>
              <p:spPr>
                <a:xfrm>
                  <a:off x="0" y="0"/>
                  <a:ext cx="1016001" cy="101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sz="949"/>
                </a:p>
              </p:txBody>
            </p:sp>
            <p:sp>
              <p:nvSpPr>
                <p:cNvPr id="15" name="Shape 15"/>
                <p:cNvSpPr/>
                <p:nvPr/>
              </p:nvSpPr>
              <p:spPr>
                <a:xfrm>
                  <a:off x="317499" y="256455"/>
                  <a:ext cx="381002" cy="5030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a:ln w="12700" cap="flat">
                  <a:noFill/>
                  <a:miter lim="400000"/>
                </a:ln>
                <a:effectLst/>
              </p:spPr>
              <p:txBody>
                <a:bodyPr wrap="square" lIns="0" tIns="0" rIns="0" bIns="0" numCol="1" anchor="ctr">
                  <a:noAutofit/>
                </a:bodyPr>
                <a:lstStyle/>
                <a:p>
                  <a:pPr lvl="0"/>
                  <a:endParaRPr sz="949"/>
                </a:p>
              </p:txBody>
            </p:sp>
          </p:grpSp>
          <p:grpSp>
            <p:nvGrpSpPr>
              <p:cNvPr id="19" name="Group 19"/>
              <p:cNvGrpSpPr/>
              <p:nvPr/>
            </p:nvGrpSpPr>
            <p:grpSpPr>
              <a:xfrm>
                <a:off x="-1" y="1817238"/>
                <a:ext cx="1016001" cy="1016001"/>
                <a:chOff x="0" y="0"/>
                <a:chExt cx="1016000" cy="1016000"/>
              </a:xfrm>
            </p:grpSpPr>
            <p:sp>
              <p:nvSpPr>
                <p:cNvPr id="17" name="Shape 17"/>
                <p:cNvSpPr/>
                <p:nvPr/>
              </p:nvSpPr>
              <p:spPr>
                <a:xfrm flipH="1">
                  <a:off x="-1" y="0"/>
                  <a:ext cx="1016001" cy="101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sz="949"/>
                </a:p>
              </p:txBody>
            </p:sp>
            <p:sp>
              <p:nvSpPr>
                <p:cNvPr id="18" name="Shape 18"/>
                <p:cNvSpPr/>
                <p:nvPr/>
              </p:nvSpPr>
              <p:spPr>
                <a:xfrm>
                  <a:off x="317500" y="317129"/>
                  <a:ext cx="381001" cy="381742"/>
                </a:xfrm>
                <a:custGeom>
                  <a:avLst/>
                  <a:gdLst/>
                  <a:ahLst/>
                  <a:cxnLst>
                    <a:cxn ang="0">
                      <a:pos x="wd2" y="hd2"/>
                    </a:cxn>
                    <a:cxn ang="5400000">
                      <a:pos x="wd2" y="hd2"/>
                    </a:cxn>
                    <a:cxn ang="10800000">
                      <a:pos x="wd2" y="hd2"/>
                    </a:cxn>
                    <a:cxn ang="16200000">
                      <a:pos x="wd2" y="hd2"/>
                    </a:cxn>
                  </a:cxnLst>
                  <a:rect l="0" t="0" r="r" b="b"/>
                  <a:pathLst>
                    <a:path w="20889" h="21600" extrusionOk="0">
                      <a:moveTo>
                        <a:pt x="10109" y="20226"/>
                      </a:moveTo>
                      <a:lnTo>
                        <a:pt x="646" y="11801"/>
                      </a:lnTo>
                      <a:cubicBezTo>
                        <a:pt x="646" y="11801"/>
                        <a:pt x="-699" y="10637"/>
                        <a:pt x="493" y="9404"/>
                      </a:cubicBezTo>
                      <a:cubicBezTo>
                        <a:pt x="1401" y="8465"/>
                        <a:pt x="2675" y="9751"/>
                        <a:pt x="2675" y="9751"/>
                      </a:cubicBezTo>
                      <a:lnTo>
                        <a:pt x="10763" y="14643"/>
                      </a:lnTo>
                      <a:lnTo>
                        <a:pt x="18161" y="1339"/>
                      </a:lnTo>
                      <a:cubicBezTo>
                        <a:pt x="18161" y="1339"/>
                        <a:pt x="18877" y="0"/>
                        <a:pt x="19983" y="0"/>
                      </a:cubicBezTo>
                      <a:cubicBezTo>
                        <a:pt x="20901" y="0"/>
                        <a:pt x="20889" y="2031"/>
                        <a:pt x="20889" y="2031"/>
                      </a:cubicBezTo>
                      <a:lnTo>
                        <a:pt x="14788" y="18023"/>
                      </a:lnTo>
                      <a:cubicBezTo>
                        <a:pt x="14788" y="18023"/>
                        <a:pt x="13375" y="21600"/>
                        <a:pt x="12174" y="21600"/>
                      </a:cubicBezTo>
                      <a:cubicBezTo>
                        <a:pt x="11458" y="21600"/>
                        <a:pt x="10109" y="20226"/>
                        <a:pt x="10109" y="20226"/>
                      </a:cubicBezTo>
                      <a:close/>
                    </a:path>
                  </a:pathLst>
                </a:custGeom>
                <a:solidFill>
                  <a:srgbClr val="FFFFFF"/>
                </a:solidFill>
                <a:ln w="12700" cap="flat">
                  <a:noFill/>
                  <a:miter lim="400000"/>
                </a:ln>
                <a:effectLst/>
              </p:spPr>
              <p:txBody>
                <a:bodyPr wrap="square" lIns="20092" tIns="20092" rIns="20092" bIns="20092"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p>
              </p:txBody>
            </p:sp>
          </p:grpSp>
        </p:grpSp>
        <p:grpSp>
          <p:nvGrpSpPr>
            <p:cNvPr id="39" name="Group 39"/>
            <p:cNvGrpSpPr/>
            <p:nvPr/>
          </p:nvGrpSpPr>
          <p:grpSpPr>
            <a:xfrm>
              <a:off x="-3" y="-2"/>
              <a:ext cx="10486665" cy="3214295"/>
              <a:chOff x="-2" y="-1"/>
              <a:chExt cx="10486663" cy="3214293"/>
            </a:xfrm>
          </p:grpSpPr>
          <p:sp>
            <p:nvSpPr>
              <p:cNvPr id="21" name="Shape 21"/>
              <p:cNvSpPr/>
              <p:nvPr/>
            </p:nvSpPr>
            <p:spPr>
              <a:xfrm rot="10800000" flipH="1">
                <a:off x="-2" y="-1"/>
                <a:ext cx="2539092" cy="1270003"/>
              </a:xfrm>
              <a:prstGeom prst="rightArrow">
                <a:avLst>
                  <a:gd name="adj1" fmla="val 72859"/>
                  <a:gd name="adj2" fmla="val 47461"/>
                </a:avLst>
              </a:prstGeom>
              <a:ln/>
            </p:spPr>
            <p:style>
              <a:lnRef idx="0">
                <a:schemeClr val="accent2"/>
              </a:lnRef>
              <a:fillRef idx="3">
                <a:schemeClr val="accent2"/>
              </a:fillRef>
              <a:effectRef idx="3">
                <a:schemeClr val="accent2"/>
              </a:effectRef>
              <a:fontRef idx="minor">
                <a:schemeClr val="lt1"/>
              </a:fontRef>
            </p:style>
            <p:txBody>
              <a:bodyPr wrap="square" lIns="0" tIns="0" rIns="0" bIns="0" numCol="1" anchor="t">
                <a:noAutofit/>
              </a:bodyPr>
              <a:lstStyle/>
              <a:p>
                <a:pPr lvl="0"/>
                <a:endParaRPr sz="949" dirty="0"/>
              </a:p>
            </p:txBody>
          </p:sp>
          <p:sp>
            <p:nvSpPr>
              <p:cNvPr id="24" name="Shape 24"/>
              <p:cNvSpPr/>
              <p:nvPr/>
            </p:nvSpPr>
            <p:spPr>
              <a:xfrm rot="10800000" flipH="1">
                <a:off x="3957398" y="-1"/>
                <a:ext cx="2539090" cy="1270004"/>
              </a:xfrm>
              <a:prstGeom prst="rightArrow">
                <a:avLst>
                  <a:gd name="adj1" fmla="val 72859"/>
                  <a:gd name="adj2" fmla="val 47461"/>
                </a:avLst>
              </a:prstGeom>
              <a:ln/>
            </p:spPr>
            <p:style>
              <a:lnRef idx="0">
                <a:schemeClr val="accent1"/>
              </a:lnRef>
              <a:fillRef idx="3">
                <a:schemeClr val="accent1"/>
              </a:fillRef>
              <a:effectRef idx="3">
                <a:schemeClr val="accent1"/>
              </a:effectRef>
              <a:fontRef idx="minor">
                <a:schemeClr val="lt1"/>
              </a:fontRef>
            </p:style>
            <p:txBody>
              <a:bodyPr wrap="square" lIns="0" tIns="0" rIns="0" bIns="0" numCol="1" anchor="t">
                <a:noAutofit/>
              </a:bodyPr>
              <a:lstStyle/>
              <a:p>
                <a:pPr lvl="0"/>
                <a:endParaRPr sz="949"/>
              </a:p>
            </p:txBody>
          </p:sp>
          <p:sp>
            <p:nvSpPr>
              <p:cNvPr id="27" name="Shape 27"/>
              <p:cNvSpPr/>
              <p:nvPr/>
            </p:nvSpPr>
            <p:spPr>
              <a:xfrm rot="10800000" flipH="1">
                <a:off x="7919636" y="-1"/>
                <a:ext cx="2539090" cy="1270004"/>
              </a:xfrm>
              <a:prstGeom prst="rightArrow">
                <a:avLst>
                  <a:gd name="adj1" fmla="val 72859"/>
                  <a:gd name="adj2" fmla="val 47461"/>
                </a:avLst>
              </a:prstGeom>
              <a:ln/>
            </p:spPr>
            <p:style>
              <a:lnRef idx="0">
                <a:schemeClr val="accent3"/>
              </a:lnRef>
              <a:fillRef idx="3">
                <a:schemeClr val="accent3"/>
              </a:fillRef>
              <a:effectRef idx="3">
                <a:schemeClr val="accent3"/>
              </a:effectRef>
              <a:fontRef idx="minor">
                <a:schemeClr val="lt1"/>
              </a:fontRef>
            </p:style>
            <p:txBody>
              <a:bodyPr wrap="square" lIns="0" tIns="0" rIns="0" bIns="0" numCol="1" anchor="t">
                <a:noAutofit/>
              </a:bodyPr>
              <a:lstStyle/>
              <a:p>
                <a:pPr lvl="0"/>
                <a:endParaRPr sz="949"/>
              </a:p>
            </p:txBody>
          </p:sp>
          <p:sp>
            <p:nvSpPr>
              <p:cNvPr id="30" name="Shape 30"/>
              <p:cNvSpPr/>
              <p:nvPr/>
            </p:nvSpPr>
            <p:spPr>
              <a:xfrm rot="10800000">
                <a:off x="0" y="1817237"/>
                <a:ext cx="2539092" cy="1270002"/>
              </a:xfrm>
              <a:prstGeom prst="rightArrow">
                <a:avLst>
                  <a:gd name="adj1" fmla="val 72859"/>
                  <a:gd name="adj2" fmla="val 47461"/>
                </a:avLst>
              </a:prstGeom>
              <a:ln/>
            </p:spPr>
            <p:style>
              <a:lnRef idx="0">
                <a:schemeClr val="accent3"/>
              </a:lnRef>
              <a:fillRef idx="3">
                <a:schemeClr val="accent3"/>
              </a:fillRef>
              <a:effectRef idx="3">
                <a:schemeClr val="accent3"/>
              </a:effectRef>
              <a:fontRef idx="minor">
                <a:schemeClr val="lt1"/>
              </a:fontRef>
            </p:style>
            <p:txBody>
              <a:bodyPr wrap="square" lIns="0" tIns="0" rIns="0" bIns="0" numCol="1" anchor="t">
                <a:noAutofit/>
              </a:bodyPr>
              <a:lstStyle/>
              <a:p>
                <a:pPr lvl="0"/>
                <a:endParaRPr sz="949" dirty="0"/>
              </a:p>
            </p:txBody>
          </p:sp>
          <p:sp>
            <p:nvSpPr>
              <p:cNvPr id="33" name="Shape 33"/>
              <p:cNvSpPr/>
              <p:nvPr/>
            </p:nvSpPr>
            <p:spPr>
              <a:xfrm rot="10800000">
                <a:off x="3957398" y="1817237"/>
                <a:ext cx="2539090" cy="1270002"/>
              </a:xfrm>
              <a:prstGeom prst="rightArrow">
                <a:avLst>
                  <a:gd name="adj1" fmla="val 72859"/>
                  <a:gd name="adj2" fmla="val 47461"/>
                </a:avLst>
              </a:prstGeom>
              <a:ln/>
            </p:spPr>
            <p:style>
              <a:lnRef idx="0">
                <a:schemeClr val="accent1"/>
              </a:lnRef>
              <a:fillRef idx="3">
                <a:schemeClr val="accent1"/>
              </a:fillRef>
              <a:effectRef idx="3">
                <a:schemeClr val="accent1"/>
              </a:effectRef>
              <a:fontRef idx="minor">
                <a:schemeClr val="lt1"/>
              </a:fontRef>
            </p:style>
            <p:txBody>
              <a:bodyPr wrap="square" lIns="0" tIns="0" rIns="0" bIns="0" numCol="1" anchor="t">
                <a:noAutofit/>
              </a:bodyPr>
              <a:lstStyle/>
              <a:p>
                <a:pPr lvl="0"/>
                <a:endParaRPr sz="949"/>
              </a:p>
            </p:txBody>
          </p:sp>
          <p:sp>
            <p:nvSpPr>
              <p:cNvPr id="36" name="Shape 36"/>
              <p:cNvSpPr/>
              <p:nvPr/>
            </p:nvSpPr>
            <p:spPr>
              <a:xfrm rot="10800000">
                <a:off x="7785601" y="1711767"/>
                <a:ext cx="2701060" cy="1502525"/>
              </a:xfrm>
              <a:prstGeom prst="rightArrow">
                <a:avLst>
                  <a:gd name="adj1" fmla="val 72859"/>
                  <a:gd name="adj2" fmla="val 47461"/>
                </a:avLst>
              </a:prstGeom>
              <a:ln/>
            </p:spPr>
            <p:style>
              <a:lnRef idx="0">
                <a:schemeClr val="accent2"/>
              </a:lnRef>
              <a:fillRef idx="3">
                <a:schemeClr val="accent2"/>
              </a:fillRef>
              <a:effectRef idx="3">
                <a:schemeClr val="accent2"/>
              </a:effectRef>
              <a:fontRef idx="minor">
                <a:schemeClr val="lt1"/>
              </a:fontRef>
            </p:style>
            <p:txBody>
              <a:bodyPr wrap="square" lIns="0" tIns="0" rIns="0" bIns="0" numCol="1" anchor="t">
                <a:noAutofit/>
              </a:bodyPr>
              <a:lstStyle/>
              <a:p>
                <a:pPr lvl="0"/>
                <a:endParaRPr sz="949"/>
              </a:p>
            </p:txBody>
          </p:sp>
        </p:grpSp>
        <p:grpSp>
          <p:nvGrpSpPr>
            <p:cNvPr id="42" name="Group 42"/>
            <p:cNvGrpSpPr/>
            <p:nvPr/>
          </p:nvGrpSpPr>
          <p:grpSpPr>
            <a:xfrm>
              <a:off x="129539" y="937635"/>
              <a:ext cx="10212345" cy="1220831"/>
              <a:chOff x="0" y="0"/>
              <a:chExt cx="10212343" cy="1220829"/>
            </a:xfrm>
          </p:grpSpPr>
          <p:sp>
            <p:nvSpPr>
              <p:cNvPr id="40" name="Shape 40"/>
              <p:cNvSpPr/>
              <p:nvPr/>
            </p:nvSpPr>
            <p:spPr>
              <a:xfrm>
                <a:off x="10212343" y="0"/>
                <a:ext cx="1" cy="968503"/>
              </a:xfrm>
              <a:prstGeom prst="line">
                <a:avLst/>
              </a:prstGeom>
              <a:noFill/>
              <a:ln w="63500" cap="flat">
                <a:solidFill>
                  <a:schemeClr val="accent3"/>
                </a:solidFill>
                <a:prstDash val="solid"/>
                <a:miter lim="400000"/>
                <a:tailEnd type="triangle" w="med" len="med"/>
              </a:ln>
              <a:effectLst/>
            </p:spPr>
            <p:txBody>
              <a:bodyPr wrap="square" lIns="26789" tIns="26789" rIns="26789" bIns="26789" numCol="1" anchor="ctr">
                <a:noAutofit/>
              </a:bodyPr>
              <a:lstStyle/>
              <a:p>
                <a:pPr lvl="0"/>
                <a:endParaRPr sz="949"/>
              </a:p>
            </p:txBody>
          </p:sp>
          <p:sp>
            <p:nvSpPr>
              <p:cNvPr id="41" name="Shape 41"/>
              <p:cNvSpPr/>
              <p:nvPr/>
            </p:nvSpPr>
            <p:spPr>
              <a:xfrm>
                <a:off x="0" y="252326"/>
                <a:ext cx="1" cy="968504"/>
              </a:xfrm>
              <a:prstGeom prst="line">
                <a:avLst/>
              </a:prstGeom>
              <a:noFill/>
              <a:ln w="63500" cap="flat">
                <a:solidFill>
                  <a:schemeClr val="accent3"/>
                </a:solidFill>
                <a:prstDash val="solid"/>
                <a:miter lim="400000"/>
                <a:headEnd type="triangle" w="med" len="med"/>
                <a:tailEnd type="none" w="med" len="med"/>
              </a:ln>
              <a:effectLst/>
            </p:spPr>
            <p:txBody>
              <a:bodyPr wrap="square" lIns="26789" tIns="26789" rIns="26789" bIns="26789" numCol="1" anchor="ctr">
                <a:noAutofit/>
              </a:bodyPr>
              <a:lstStyle/>
              <a:p>
                <a:pPr lvl="0"/>
                <a:endParaRPr sz="949"/>
              </a:p>
            </p:txBody>
          </p:sp>
        </p:grpSp>
      </p:grpSp>
      <p:sp>
        <p:nvSpPr>
          <p:cNvPr id="45" name="Title 1">
            <a:extLst>
              <a:ext uri="{FF2B5EF4-FFF2-40B4-BE49-F238E27FC236}">
                <a16:creationId xmlns:a16="http://schemas.microsoft.com/office/drawing/2014/main" id="{A3E5E237-9449-0442-9743-5D51D6FFC8F7}"/>
              </a:ext>
            </a:extLst>
          </p:cNvPr>
          <p:cNvSpPr txBox="1">
            <a:spLocks/>
          </p:cNvSpPr>
          <p:nvPr/>
        </p:nvSpPr>
        <p:spPr>
          <a:xfrm>
            <a:off x="313750" y="938856"/>
            <a:ext cx="6786297" cy="1121711"/>
          </a:xfrm>
          <a:prstGeom prst="rect">
            <a:avLst/>
          </a:prstGeom>
        </p:spPr>
        <p:txBody>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en-GB" sz="2800" dirty="0"/>
              <a:t>A focus on Research and Editorial integrity</a:t>
            </a:r>
            <a:endParaRPr lang="en-US" sz="2000" dirty="0">
              <a:solidFill>
                <a:srgbClr val="002D64"/>
              </a:solidFill>
            </a:endParaRPr>
          </a:p>
        </p:txBody>
      </p:sp>
      <p:sp>
        <p:nvSpPr>
          <p:cNvPr id="2" name="Rectangle 1">
            <a:extLst>
              <a:ext uri="{FF2B5EF4-FFF2-40B4-BE49-F238E27FC236}">
                <a16:creationId xmlns:a16="http://schemas.microsoft.com/office/drawing/2014/main" id="{19D71154-59D5-B64D-A4FD-20E2027D814E}"/>
              </a:ext>
            </a:extLst>
          </p:cNvPr>
          <p:cNvSpPr/>
          <p:nvPr/>
        </p:nvSpPr>
        <p:spPr>
          <a:xfrm>
            <a:off x="591835" y="2144745"/>
            <a:ext cx="1257149" cy="646331"/>
          </a:xfrm>
          <a:prstGeom prst="rect">
            <a:avLst/>
          </a:prstGeom>
        </p:spPr>
        <p:txBody>
          <a:bodyPr wrap="square">
            <a:spAutoFit/>
          </a:bodyPr>
          <a:lstStyle/>
          <a:p>
            <a:pPr lvl="0"/>
            <a:r>
              <a:rPr lang="en-GB" dirty="0">
                <a:solidFill>
                  <a:schemeClr val="bg1"/>
                </a:solidFill>
              </a:rPr>
              <a:t>Research integrity</a:t>
            </a:r>
          </a:p>
        </p:txBody>
      </p:sp>
      <p:sp>
        <p:nvSpPr>
          <p:cNvPr id="46" name="Rectangle 45">
            <a:extLst>
              <a:ext uri="{FF2B5EF4-FFF2-40B4-BE49-F238E27FC236}">
                <a16:creationId xmlns:a16="http://schemas.microsoft.com/office/drawing/2014/main" id="{E5F9B95A-805C-D647-AD5E-3714B65F6879}"/>
              </a:ext>
            </a:extLst>
          </p:cNvPr>
          <p:cNvSpPr/>
          <p:nvPr/>
        </p:nvSpPr>
        <p:spPr>
          <a:xfrm>
            <a:off x="914246" y="3462845"/>
            <a:ext cx="1508125" cy="738664"/>
          </a:xfrm>
          <a:prstGeom prst="rect">
            <a:avLst/>
          </a:prstGeom>
        </p:spPr>
        <p:txBody>
          <a:bodyPr wrap="square">
            <a:spAutoFit/>
          </a:bodyPr>
          <a:lstStyle/>
          <a:p>
            <a:pPr lvl="0"/>
            <a:r>
              <a:rPr lang="en-GB" sz="1400" dirty="0">
                <a:solidFill>
                  <a:schemeClr val="bg1"/>
                </a:solidFill>
              </a:rPr>
              <a:t>Implementation of editorial policies</a:t>
            </a:r>
          </a:p>
        </p:txBody>
      </p:sp>
      <p:sp>
        <p:nvSpPr>
          <p:cNvPr id="47" name="Rectangle 46">
            <a:extLst>
              <a:ext uri="{FF2B5EF4-FFF2-40B4-BE49-F238E27FC236}">
                <a16:creationId xmlns:a16="http://schemas.microsoft.com/office/drawing/2014/main" id="{C38BBC6E-1BED-1040-B7FD-BACBF4F7CE7C}"/>
              </a:ext>
            </a:extLst>
          </p:cNvPr>
          <p:cNvSpPr/>
          <p:nvPr/>
        </p:nvSpPr>
        <p:spPr>
          <a:xfrm>
            <a:off x="3207198" y="2170638"/>
            <a:ext cx="1702901" cy="523220"/>
          </a:xfrm>
          <a:prstGeom prst="rect">
            <a:avLst/>
          </a:prstGeom>
        </p:spPr>
        <p:txBody>
          <a:bodyPr wrap="square">
            <a:spAutoFit/>
          </a:bodyPr>
          <a:lstStyle/>
          <a:p>
            <a:pPr lvl="0"/>
            <a:r>
              <a:rPr lang="en-GB" sz="1400" dirty="0">
                <a:solidFill>
                  <a:schemeClr val="bg1"/>
                </a:solidFill>
              </a:rPr>
              <a:t>Free of commercial conflict of interest</a:t>
            </a:r>
          </a:p>
        </p:txBody>
      </p:sp>
      <p:sp>
        <p:nvSpPr>
          <p:cNvPr id="48" name="Rectangle 47">
            <a:extLst>
              <a:ext uri="{FF2B5EF4-FFF2-40B4-BE49-F238E27FC236}">
                <a16:creationId xmlns:a16="http://schemas.microsoft.com/office/drawing/2014/main" id="{A38E3FCD-53C1-C442-A751-8663B4A00E7B}"/>
              </a:ext>
            </a:extLst>
          </p:cNvPr>
          <p:cNvSpPr/>
          <p:nvPr/>
        </p:nvSpPr>
        <p:spPr>
          <a:xfrm>
            <a:off x="5925156" y="2170638"/>
            <a:ext cx="1702901" cy="523220"/>
          </a:xfrm>
          <a:prstGeom prst="rect">
            <a:avLst/>
          </a:prstGeom>
        </p:spPr>
        <p:txBody>
          <a:bodyPr wrap="square">
            <a:spAutoFit/>
          </a:bodyPr>
          <a:lstStyle/>
          <a:p>
            <a:pPr lvl="0"/>
            <a:r>
              <a:rPr lang="en-GB" sz="1400" dirty="0">
                <a:solidFill>
                  <a:schemeClr val="bg1"/>
                </a:solidFill>
              </a:rPr>
              <a:t>Advocating for trial transparency</a:t>
            </a:r>
          </a:p>
        </p:txBody>
      </p:sp>
      <p:sp>
        <p:nvSpPr>
          <p:cNvPr id="49" name="Rectangle 48">
            <a:extLst>
              <a:ext uri="{FF2B5EF4-FFF2-40B4-BE49-F238E27FC236}">
                <a16:creationId xmlns:a16="http://schemas.microsoft.com/office/drawing/2014/main" id="{7F7030E1-FBC6-2142-9842-BE710E5FCE01}"/>
              </a:ext>
            </a:extLst>
          </p:cNvPr>
          <p:cNvSpPr/>
          <p:nvPr/>
        </p:nvSpPr>
        <p:spPr>
          <a:xfrm>
            <a:off x="6467663" y="3422556"/>
            <a:ext cx="1169627" cy="830997"/>
          </a:xfrm>
          <a:prstGeom prst="rect">
            <a:avLst/>
          </a:prstGeom>
        </p:spPr>
        <p:txBody>
          <a:bodyPr wrap="square">
            <a:spAutoFit/>
          </a:bodyPr>
          <a:lstStyle/>
          <a:p>
            <a:pPr lvl="0"/>
            <a:r>
              <a:rPr lang="en-GB" sz="1600" dirty="0">
                <a:solidFill>
                  <a:schemeClr val="bg1"/>
                </a:solidFill>
              </a:rPr>
              <a:t>Editorial process integrity</a:t>
            </a:r>
          </a:p>
        </p:txBody>
      </p:sp>
      <p:sp>
        <p:nvSpPr>
          <p:cNvPr id="50" name="Rectangle 49">
            <a:extLst>
              <a:ext uri="{FF2B5EF4-FFF2-40B4-BE49-F238E27FC236}">
                <a16:creationId xmlns:a16="http://schemas.microsoft.com/office/drawing/2014/main" id="{1D9B4F12-0EC5-094B-BAC3-00AB42EADDC3}"/>
              </a:ext>
            </a:extLst>
          </p:cNvPr>
          <p:cNvSpPr/>
          <p:nvPr/>
        </p:nvSpPr>
        <p:spPr>
          <a:xfrm>
            <a:off x="3751769" y="3459899"/>
            <a:ext cx="1617660" cy="738664"/>
          </a:xfrm>
          <a:prstGeom prst="rect">
            <a:avLst/>
          </a:prstGeom>
        </p:spPr>
        <p:txBody>
          <a:bodyPr wrap="square">
            <a:spAutoFit/>
          </a:bodyPr>
          <a:lstStyle/>
          <a:p>
            <a:pPr lvl="0"/>
            <a:r>
              <a:rPr lang="en-GB" sz="1400" dirty="0">
                <a:solidFill>
                  <a:schemeClr val="bg1"/>
                </a:solidFill>
              </a:rPr>
              <a:t>Training on editorial best practices</a:t>
            </a:r>
          </a:p>
        </p:txBody>
      </p:sp>
      <p:sp>
        <p:nvSpPr>
          <p:cNvPr id="34" name="03">
            <a:extLst>
              <a:ext uri="{FF2B5EF4-FFF2-40B4-BE49-F238E27FC236}">
                <a16:creationId xmlns:a16="http://schemas.microsoft.com/office/drawing/2014/main" id="{700FC973-D4E3-C440-A8A0-ABB026355453}"/>
              </a:ext>
            </a:extLst>
          </p:cNvPr>
          <p:cNvSpPr/>
          <p:nvPr/>
        </p:nvSpPr>
        <p:spPr>
          <a:xfrm>
            <a:off x="8467203" y="115388"/>
            <a:ext cx="535782" cy="535781"/>
          </a:xfrm>
          <a:prstGeom prst="ellipse">
            <a:avLst/>
          </a:prstGeom>
          <a:solidFill>
            <a:schemeClr val="accent5">
              <a:lumMod val="2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r>
              <a:rPr sz="1846"/>
              <a:t>03</a:t>
            </a:r>
          </a:p>
        </p:txBody>
      </p:sp>
    </p:spTree>
    <p:extLst>
      <p:ext uri="{BB962C8B-B14F-4D97-AF65-F5344CB8AC3E}">
        <p14:creationId xmlns:p14="http://schemas.microsoft.com/office/powerpoint/2010/main" val="125989285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Relevant comparisons</a:t>
            </a:r>
          </a:p>
        </p:txBody>
      </p:sp>
      <p:sp>
        <p:nvSpPr>
          <p:cNvPr id="3" name="Content Placeholder 2"/>
          <p:cNvSpPr>
            <a:spLocks noGrp="1"/>
          </p:cNvSpPr>
          <p:nvPr>
            <p:ph idx="1"/>
          </p:nvPr>
        </p:nvSpPr>
        <p:spPr>
          <a:xfrm>
            <a:off x="719418" y="1618509"/>
            <a:ext cx="6266329" cy="432168"/>
          </a:xfrm>
        </p:spPr>
        <p:txBody>
          <a:bodyPr/>
          <a:lstStyle/>
          <a:p>
            <a:r>
              <a:rPr lang="en-US" dirty="0"/>
              <a:t>Drug vs drug vs drug vs drug, system vs system, drug vs non-drug………</a:t>
            </a:r>
            <a:endParaRPr lang="en-AU"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44" y="2309914"/>
            <a:ext cx="5458587" cy="2179148"/>
          </a:xfrm>
          <a:prstGeom prst="rect">
            <a:avLst/>
          </a:prstGeom>
        </p:spPr>
      </p:pic>
    </p:spTree>
    <p:extLst>
      <p:ext uri="{BB962C8B-B14F-4D97-AF65-F5344CB8AC3E}">
        <p14:creationId xmlns:p14="http://schemas.microsoft.com/office/powerpoint/2010/main" val="272637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13995"/>
            <a:ext cx="6033246" cy="385252"/>
          </a:xfrm>
        </p:spPr>
        <p:txBody>
          <a:bodyPr/>
          <a:lstStyle/>
          <a:p>
            <a:r>
              <a:rPr lang="en-US" sz="2400" dirty="0"/>
              <a:t>Cochrane Reviews are of higher quality </a:t>
            </a:r>
          </a:p>
        </p:txBody>
      </p:sp>
      <p:graphicFrame>
        <p:nvGraphicFramePr>
          <p:cNvPr id="4" name="Content Placeholder 3"/>
          <p:cNvGraphicFramePr>
            <a:graphicFrameLocks noGrp="1"/>
          </p:cNvGraphicFramePr>
          <p:nvPr>
            <p:ph idx="4294967295"/>
          </p:nvPr>
        </p:nvGraphicFramePr>
        <p:xfrm>
          <a:off x="0" y="1037930"/>
          <a:ext cx="8770620" cy="36750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a:xfrm>
            <a:off x="235996" y="4572499"/>
            <a:ext cx="8672008" cy="280988"/>
          </a:xfrm>
        </p:spPr>
        <p:txBody>
          <a:bodyPr/>
          <a:lstStyle/>
          <a:p>
            <a:r>
              <a:rPr lang="en-US" dirty="0"/>
              <a:t>Page MJ et al. Epidemiology and Reporting Characteristics of Systematic Reviews of Biomedical Research: A Cross-Sectional Study. </a:t>
            </a:r>
            <a:r>
              <a:rPr lang="en-US" i="1" dirty="0"/>
              <a:t>PLOS</a:t>
            </a:r>
            <a:r>
              <a:rPr lang="en-US" dirty="0"/>
              <a:t>, May 2016 (http://</a:t>
            </a:r>
            <a:r>
              <a:rPr lang="en-US" dirty="0" err="1"/>
              <a:t>dx.doi.org</a:t>
            </a:r>
            <a:r>
              <a:rPr lang="en-US" dirty="0"/>
              <a:t>/10.1371/journal.pmed.1002028)</a:t>
            </a:r>
          </a:p>
        </p:txBody>
      </p:sp>
    </p:spTree>
    <p:extLst>
      <p:ext uri="{BB962C8B-B14F-4D97-AF65-F5344CB8AC3E}">
        <p14:creationId xmlns:p14="http://schemas.microsoft.com/office/powerpoint/2010/main" val="150343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2E31-2E08-F040-B190-CC0ED6B8A386}"/>
              </a:ext>
            </a:extLst>
          </p:cNvPr>
          <p:cNvSpPr>
            <a:spLocks noGrp="1"/>
          </p:cNvSpPr>
          <p:nvPr>
            <p:ph type="title"/>
          </p:nvPr>
        </p:nvSpPr>
        <p:spPr>
          <a:xfrm>
            <a:off x="4957481" y="1060665"/>
            <a:ext cx="2915617" cy="3237319"/>
          </a:xfrm>
        </p:spPr>
        <p:txBody>
          <a:bodyPr anchor="ctr"/>
          <a:lstStyle/>
          <a:p>
            <a:r>
              <a:rPr lang="en-GB" sz="2800" dirty="0"/>
              <a:t>International standards for synthesized evidence …</a:t>
            </a:r>
          </a:p>
        </p:txBody>
      </p:sp>
      <p:grpSp>
        <p:nvGrpSpPr>
          <p:cNvPr id="4" name="Group 3">
            <a:extLst>
              <a:ext uri="{FF2B5EF4-FFF2-40B4-BE49-F238E27FC236}">
                <a16:creationId xmlns:a16="http://schemas.microsoft.com/office/drawing/2014/main" id="{35D2BAE7-05F8-C84C-AC5B-76BDEA7D0617}"/>
              </a:ext>
            </a:extLst>
          </p:cNvPr>
          <p:cNvGrpSpPr/>
          <p:nvPr/>
        </p:nvGrpSpPr>
        <p:grpSpPr>
          <a:xfrm>
            <a:off x="316712" y="1060666"/>
            <a:ext cx="4338968" cy="3237320"/>
            <a:chOff x="2191192" y="2059614"/>
            <a:chExt cx="3869000" cy="2800871"/>
          </a:xfrm>
        </p:grpSpPr>
        <p:pic>
          <p:nvPicPr>
            <p:cNvPr id="6" name="Picture 5">
              <a:extLst>
                <a:ext uri="{FF2B5EF4-FFF2-40B4-BE49-F238E27FC236}">
                  <a16:creationId xmlns:a16="http://schemas.microsoft.com/office/drawing/2014/main" id="{75D2AFC3-5763-45EE-BCAA-3BAB199DC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92" y="2059614"/>
              <a:ext cx="3869000" cy="2800871"/>
            </a:xfrm>
            <a:prstGeom prst="rect">
              <a:avLst/>
            </a:prstGeom>
          </p:spPr>
        </p:pic>
        <p:sp>
          <p:nvSpPr>
            <p:cNvPr id="3" name="Rectangle 2">
              <a:extLst>
                <a:ext uri="{FF2B5EF4-FFF2-40B4-BE49-F238E27FC236}">
                  <a16:creationId xmlns:a16="http://schemas.microsoft.com/office/drawing/2014/main" id="{EB7E4A2F-79B4-2C42-8F15-DEA98754279E}"/>
                </a:ext>
              </a:extLst>
            </p:cNvPr>
            <p:cNvSpPr/>
            <p:nvPr/>
          </p:nvSpPr>
          <p:spPr>
            <a:xfrm>
              <a:off x="2217107" y="3657600"/>
              <a:ext cx="2242159" cy="388307"/>
            </a:xfrm>
            <a:prstGeom prst="rect">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662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5E11-A797-604D-9BF0-42FC40638906}"/>
              </a:ext>
            </a:extLst>
          </p:cNvPr>
          <p:cNvSpPr>
            <a:spLocks noGrp="1"/>
          </p:cNvSpPr>
          <p:nvPr>
            <p:ph type="title"/>
          </p:nvPr>
        </p:nvSpPr>
        <p:spPr>
          <a:xfrm>
            <a:off x="439737" y="988200"/>
            <a:ext cx="7314734" cy="474629"/>
          </a:xfrm>
        </p:spPr>
        <p:txBody>
          <a:bodyPr/>
          <a:lstStyle/>
          <a:p>
            <a:r>
              <a:rPr lang="en-GB" sz="2800" dirty="0"/>
              <a:t>It’s working … increasing quality &amp; complexity</a:t>
            </a:r>
            <a:endParaRPr lang="en-US" sz="2800" dirty="0"/>
          </a:p>
        </p:txBody>
      </p:sp>
      <p:sp>
        <p:nvSpPr>
          <p:cNvPr id="3" name="Content Placeholder 2">
            <a:extLst>
              <a:ext uri="{FF2B5EF4-FFF2-40B4-BE49-F238E27FC236}">
                <a16:creationId xmlns:a16="http://schemas.microsoft.com/office/drawing/2014/main" id="{D453069F-EC09-4D45-A222-44882AD8C4EF}"/>
              </a:ext>
            </a:extLst>
          </p:cNvPr>
          <p:cNvSpPr>
            <a:spLocks noGrp="1"/>
          </p:cNvSpPr>
          <p:nvPr>
            <p:ph idx="1"/>
          </p:nvPr>
        </p:nvSpPr>
        <p:spPr>
          <a:xfrm>
            <a:off x="439737" y="1706400"/>
            <a:ext cx="6866754" cy="2932200"/>
          </a:xfrm>
        </p:spPr>
        <p:txBody>
          <a:bodyPr/>
          <a:lstStyle/>
          <a:p>
            <a:pPr marL="342900" indent="-342900">
              <a:buFont typeface="Arial" panose="020B0604020202020204" pitchFamily="34" charset="0"/>
              <a:buChar char="•"/>
            </a:pPr>
            <a:r>
              <a:rPr lang="en-US" sz="1800" dirty="0">
                <a:solidFill>
                  <a:schemeClr val="bg2"/>
                </a:solidFill>
                <a:latin typeface="+mn-lt"/>
              </a:rPr>
              <a:t>Sustained increases in Impact Factor </a:t>
            </a:r>
            <a:r>
              <a:rPr lang="en-US" sz="1800" dirty="0"/>
              <a:t>for the Cochrane Database of Systematic Reviews (CDSR) – 5.6 to 7.9 from 2009 to 2019.</a:t>
            </a:r>
          </a:p>
          <a:p>
            <a:pPr marL="342900" indent="-342900">
              <a:buFont typeface="Arial" panose="020B0604020202020204" pitchFamily="34" charset="0"/>
              <a:buChar char="•"/>
            </a:pPr>
            <a:r>
              <a:rPr lang="en-US" sz="1800" dirty="0">
                <a:solidFill>
                  <a:schemeClr val="bg2"/>
                </a:solidFill>
                <a:latin typeface="+mn-lt"/>
              </a:rPr>
              <a:t>3rd highest cited medical journal </a:t>
            </a:r>
            <a:r>
              <a:rPr lang="en-US" sz="1800" dirty="0"/>
              <a:t>– 67,736 citations in 2019. </a:t>
            </a:r>
          </a:p>
          <a:p>
            <a:pPr marL="342900" indent="-342900">
              <a:buFont typeface="Arial" panose="020B0604020202020204" pitchFamily="34" charset="0"/>
              <a:buChar char="•"/>
            </a:pPr>
            <a:r>
              <a:rPr lang="en-US" sz="1800" dirty="0"/>
              <a:t>CDSR ranked </a:t>
            </a:r>
            <a:r>
              <a:rPr lang="en-US" sz="1800" dirty="0">
                <a:solidFill>
                  <a:schemeClr val="bg2"/>
                </a:solidFill>
                <a:latin typeface="+mn-lt"/>
              </a:rPr>
              <a:t>10th out of 165</a:t>
            </a:r>
            <a:r>
              <a:rPr lang="en-US" sz="1800" dirty="0"/>
              <a:t> journals in the Medicine, General &amp; Internal category in 2019.</a:t>
            </a:r>
          </a:p>
          <a:p>
            <a:pPr marL="342900" indent="-342900">
              <a:buFont typeface="Arial" panose="020B0604020202020204" pitchFamily="34" charset="0"/>
              <a:buChar char="•"/>
            </a:pPr>
            <a:r>
              <a:rPr lang="en-US" sz="1800" dirty="0">
                <a:solidFill>
                  <a:schemeClr val="bg2"/>
                </a:solidFill>
                <a:latin typeface="+mn-lt"/>
              </a:rPr>
              <a:t>Increasing number of included studies </a:t>
            </a:r>
            <a:r>
              <a:rPr lang="en-US" sz="1800" dirty="0"/>
              <a:t>in new Cochrane Reviews – 13.1 in 2016 to 18.8 in 2020.</a:t>
            </a:r>
          </a:p>
          <a:p>
            <a:pPr marL="342900" indent="-342900">
              <a:buFont typeface="Arial" panose="020B0604020202020204" pitchFamily="34" charset="0"/>
              <a:buChar char="•"/>
            </a:pPr>
            <a:r>
              <a:rPr lang="en-US" sz="1800" dirty="0"/>
              <a:t>Over 95% of all Reviews contained Summary of Findings Tables.</a:t>
            </a:r>
          </a:p>
        </p:txBody>
      </p:sp>
    </p:spTree>
    <p:extLst>
      <p:ext uri="{BB962C8B-B14F-4D97-AF65-F5344CB8AC3E}">
        <p14:creationId xmlns:p14="http://schemas.microsoft.com/office/powerpoint/2010/main" val="61600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99D2-1214-984B-A625-CD4EF37B5FD3}"/>
              </a:ext>
            </a:extLst>
          </p:cNvPr>
          <p:cNvSpPr>
            <a:spLocks noGrp="1"/>
          </p:cNvSpPr>
          <p:nvPr>
            <p:ph type="title"/>
          </p:nvPr>
        </p:nvSpPr>
        <p:spPr>
          <a:xfrm>
            <a:off x="439737" y="697349"/>
            <a:ext cx="8405017" cy="625572"/>
          </a:xfrm>
        </p:spPr>
        <p:txBody>
          <a:bodyPr/>
          <a:lstStyle/>
          <a:p>
            <a:r>
              <a:rPr lang="en-US" sz="3200" dirty="0"/>
              <a:t>A seamless evidence pipeline</a:t>
            </a:r>
          </a:p>
        </p:txBody>
      </p:sp>
      <p:pic>
        <p:nvPicPr>
          <p:cNvPr id="5" name="Picture 4">
            <a:extLst>
              <a:ext uri="{FF2B5EF4-FFF2-40B4-BE49-F238E27FC236}">
                <a16:creationId xmlns:a16="http://schemas.microsoft.com/office/drawing/2014/main" id="{5DC7D6CE-94FB-8A4C-AB91-F0C05A8E6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36" b="7710"/>
          <a:stretch/>
        </p:blipFill>
        <p:spPr>
          <a:xfrm>
            <a:off x="3436551" y="1322921"/>
            <a:ext cx="5408203" cy="3526972"/>
          </a:xfrm>
          <a:prstGeom prst="rect">
            <a:avLst/>
          </a:prstGeom>
        </p:spPr>
      </p:pic>
      <p:sp>
        <p:nvSpPr>
          <p:cNvPr id="9" name="Content Placeholder 2">
            <a:extLst>
              <a:ext uri="{FF2B5EF4-FFF2-40B4-BE49-F238E27FC236}">
                <a16:creationId xmlns:a16="http://schemas.microsoft.com/office/drawing/2014/main" id="{082BB058-6AA0-6B41-B2F9-9D1C790CF972}"/>
              </a:ext>
            </a:extLst>
          </p:cNvPr>
          <p:cNvSpPr txBox="1">
            <a:spLocks/>
          </p:cNvSpPr>
          <p:nvPr/>
        </p:nvSpPr>
        <p:spPr>
          <a:xfrm>
            <a:off x="299246" y="1480826"/>
            <a:ext cx="3137305" cy="2965325"/>
          </a:xfrm>
          <a:prstGeom prst="rect">
            <a:avLst/>
          </a:prstGeom>
        </p:spPr>
        <p:txBody>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ct val="0"/>
              </a:spcBef>
              <a:spcAft>
                <a:spcPts val="1800"/>
              </a:spcAft>
              <a:buFont typeface="Arial" panose="020B0604020202020204" pitchFamily="34" charset="0"/>
              <a:buChar char="•"/>
            </a:pPr>
            <a:r>
              <a:rPr lang="en-GB" spc="-40" dirty="0">
                <a:solidFill>
                  <a:srgbClr val="002D64"/>
                </a:solidFill>
                <a:ea typeface="+mj-ea"/>
                <a:cs typeface="+mj-cs"/>
              </a:rPr>
              <a:t>Surveillance of primary research to support efficient integration into Cochrane Reviews</a:t>
            </a:r>
          </a:p>
          <a:p>
            <a:pPr marL="342900" indent="-342900">
              <a:spcBef>
                <a:spcPct val="0"/>
              </a:spcBef>
              <a:spcAft>
                <a:spcPts val="1800"/>
              </a:spcAft>
              <a:buFont typeface="Arial" panose="020B0604020202020204" pitchFamily="34" charset="0"/>
              <a:buChar char="•"/>
            </a:pPr>
            <a:r>
              <a:rPr lang="en-GB" spc="-40" dirty="0">
                <a:solidFill>
                  <a:srgbClr val="002D64"/>
                </a:solidFill>
                <a:ea typeface="+mj-ea"/>
                <a:cs typeface="+mj-cs"/>
              </a:rPr>
              <a:t>Improves the author experience </a:t>
            </a:r>
          </a:p>
          <a:p>
            <a:pPr marL="342900" indent="-342900">
              <a:spcBef>
                <a:spcPct val="0"/>
              </a:spcBef>
              <a:spcAft>
                <a:spcPts val="1800"/>
              </a:spcAft>
              <a:buFont typeface="Arial" panose="020B0604020202020204" pitchFamily="34" charset="0"/>
              <a:buChar char="•"/>
            </a:pPr>
            <a:r>
              <a:rPr lang="en-GB" spc="-40" dirty="0">
                <a:solidFill>
                  <a:srgbClr val="002D64"/>
                </a:solidFill>
                <a:ea typeface="+mj-ea"/>
                <a:cs typeface="+mj-cs"/>
              </a:rPr>
              <a:t>Keep reviews updated</a:t>
            </a:r>
          </a:p>
        </p:txBody>
      </p:sp>
      <p:sp>
        <p:nvSpPr>
          <p:cNvPr id="6" name="04">
            <a:extLst>
              <a:ext uri="{FF2B5EF4-FFF2-40B4-BE49-F238E27FC236}">
                <a16:creationId xmlns:a16="http://schemas.microsoft.com/office/drawing/2014/main" id="{A20B4172-1E69-C948-A2BE-116E79FADD5D}"/>
              </a:ext>
            </a:extLst>
          </p:cNvPr>
          <p:cNvSpPr/>
          <p:nvPr/>
        </p:nvSpPr>
        <p:spPr>
          <a:xfrm>
            <a:off x="8467203" y="116673"/>
            <a:ext cx="535782" cy="535781"/>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r>
              <a:rPr sz="1846" dirty="0"/>
              <a:t>04</a:t>
            </a:r>
          </a:p>
        </p:txBody>
      </p:sp>
    </p:spTree>
    <p:extLst>
      <p:ext uri="{BB962C8B-B14F-4D97-AF65-F5344CB8AC3E}">
        <p14:creationId xmlns:p14="http://schemas.microsoft.com/office/powerpoint/2010/main" val="16374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99D2-1214-984B-A625-CD4EF37B5FD3}"/>
              </a:ext>
            </a:extLst>
          </p:cNvPr>
          <p:cNvSpPr>
            <a:spLocks noGrp="1"/>
          </p:cNvSpPr>
          <p:nvPr>
            <p:ph type="title"/>
          </p:nvPr>
        </p:nvSpPr>
        <p:spPr>
          <a:xfrm>
            <a:off x="439737" y="697349"/>
            <a:ext cx="8405017" cy="625572"/>
          </a:xfrm>
        </p:spPr>
        <p:txBody>
          <a:bodyPr/>
          <a:lstStyle/>
          <a:p>
            <a:r>
              <a:rPr lang="en-US" sz="3200" dirty="0"/>
              <a:t>Efficient production and living evidence</a:t>
            </a:r>
          </a:p>
        </p:txBody>
      </p:sp>
      <p:pic>
        <p:nvPicPr>
          <p:cNvPr id="7" name="Picture 6">
            <a:extLst>
              <a:ext uri="{FF2B5EF4-FFF2-40B4-BE49-F238E27FC236}">
                <a16:creationId xmlns:a16="http://schemas.microsoft.com/office/drawing/2014/main" id="{5AE27EBF-B69A-4246-9532-BA4F6F90A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60" y="1303264"/>
            <a:ext cx="4090454" cy="3451618"/>
          </a:xfrm>
          <a:prstGeom prst="rect">
            <a:avLst/>
          </a:prstGeom>
        </p:spPr>
      </p:pic>
      <p:sp>
        <p:nvSpPr>
          <p:cNvPr id="5" name="04">
            <a:extLst>
              <a:ext uri="{FF2B5EF4-FFF2-40B4-BE49-F238E27FC236}">
                <a16:creationId xmlns:a16="http://schemas.microsoft.com/office/drawing/2014/main" id="{25C0C7DB-7165-894C-B00D-6132F65555FA}"/>
              </a:ext>
            </a:extLst>
          </p:cNvPr>
          <p:cNvSpPr/>
          <p:nvPr/>
        </p:nvSpPr>
        <p:spPr>
          <a:xfrm>
            <a:off x="8467203" y="116673"/>
            <a:ext cx="535782" cy="535781"/>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r>
              <a:rPr sz="1846" dirty="0"/>
              <a:t>04</a:t>
            </a:r>
          </a:p>
        </p:txBody>
      </p:sp>
      <p:grpSp>
        <p:nvGrpSpPr>
          <p:cNvPr id="4" name="Group 3">
            <a:extLst>
              <a:ext uri="{FF2B5EF4-FFF2-40B4-BE49-F238E27FC236}">
                <a16:creationId xmlns:a16="http://schemas.microsoft.com/office/drawing/2014/main" id="{CC55FECB-331C-DF47-90D8-6E2DA9D062C4}"/>
              </a:ext>
            </a:extLst>
          </p:cNvPr>
          <p:cNvGrpSpPr/>
          <p:nvPr/>
        </p:nvGrpSpPr>
        <p:grpSpPr>
          <a:xfrm>
            <a:off x="4547614" y="1303264"/>
            <a:ext cx="3412026" cy="3448946"/>
            <a:chOff x="4547614" y="1303264"/>
            <a:chExt cx="3412026" cy="3448946"/>
          </a:xfrm>
        </p:grpSpPr>
        <p:pic>
          <p:nvPicPr>
            <p:cNvPr id="8" name="Picture 7">
              <a:extLst>
                <a:ext uri="{FF2B5EF4-FFF2-40B4-BE49-F238E27FC236}">
                  <a16:creationId xmlns:a16="http://schemas.microsoft.com/office/drawing/2014/main" id="{25019C0D-FB75-9041-A34C-7540E613D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614" y="1303264"/>
              <a:ext cx="3412026" cy="3448946"/>
            </a:xfrm>
            <a:prstGeom prst="rect">
              <a:avLst/>
            </a:prstGeom>
          </p:spPr>
        </p:pic>
        <p:sp>
          <p:nvSpPr>
            <p:cNvPr id="3" name="TextBox 2">
              <a:extLst>
                <a:ext uri="{FF2B5EF4-FFF2-40B4-BE49-F238E27FC236}">
                  <a16:creationId xmlns:a16="http://schemas.microsoft.com/office/drawing/2014/main" id="{EFBEBEAC-0805-3042-9DE6-F35DC11CAE5F}"/>
                </a:ext>
              </a:extLst>
            </p:cNvPr>
            <p:cNvSpPr txBox="1"/>
            <p:nvPr/>
          </p:nvSpPr>
          <p:spPr>
            <a:xfrm>
              <a:off x="5372100" y="2781300"/>
              <a:ext cx="736600" cy="369332"/>
            </a:xfrm>
            <a:prstGeom prst="rect">
              <a:avLst/>
            </a:prstGeom>
            <a:solidFill>
              <a:schemeClr val="bg1"/>
            </a:solidFill>
          </p:spPr>
          <p:txBody>
            <a:bodyPr wrap="square" rtlCol="0">
              <a:spAutoFit/>
            </a:bodyPr>
            <a:lstStyle/>
            <a:p>
              <a:r>
                <a:rPr lang="en-US" dirty="0"/>
                <a:t>270+</a:t>
              </a:r>
            </a:p>
          </p:txBody>
        </p:sp>
        <p:sp>
          <p:nvSpPr>
            <p:cNvPr id="9" name="TextBox 8">
              <a:extLst>
                <a:ext uri="{FF2B5EF4-FFF2-40B4-BE49-F238E27FC236}">
                  <a16:creationId xmlns:a16="http://schemas.microsoft.com/office/drawing/2014/main" id="{C287CE05-F7D3-C043-B4C6-8C81665C4471}"/>
                </a:ext>
              </a:extLst>
            </p:cNvPr>
            <p:cNvSpPr txBox="1"/>
            <p:nvPr/>
          </p:nvSpPr>
          <p:spPr>
            <a:xfrm>
              <a:off x="5372100" y="3949700"/>
              <a:ext cx="2222500" cy="461665"/>
            </a:xfrm>
            <a:prstGeom prst="rect">
              <a:avLst/>
            </a:prstGeom>
            <a:solidFill>
              <a:schemeClr val="bg1"/>
            </a:solidFill>
          </p:spPr>
          <p:txBody>
            <a:bodyPr wrap="square" rtlCol="0">
              <a:spAutoFit/>
            </a:bodyPr>
            <a:lstStyle/>
            <a:p>
              <a:r>
                <a:rPr lang="en-US" sz="1200" b="1" dirty="0"/>
                <a:t>9 REVIEWS AND PROTOCOLS PUBLISHED IN THE LIBRARY</a:t>
              </a:r>
            </a:p>
          </p:txBody>
        </p:sp>
      </p:grpSp>
      <p:grpSp>
        <p:nvGrpSpPr>
          <p:cNvPr id="6" name="Group 5">
            <a:extLst>
              <a:ext uri="{FF2B5EF4-FFF2-40B4-BE49-F238E27FC236}">
                <a16:creationId xmlns:a16="http://schemas.microsoft.com/office/drawing/2014/main" id="{48F22554-DB46-ED46-B603-4A7115A385F3}"/>
              </a:ext>
            </a:extLst>
          </p:cNvPr>
          <p:cNvGrpSpPr/>
          <p:nvPr/>
        </p:nvGrpSpPr>
        <p:grpSpPr>
          <a:xfrm>
            <a:off x="1222460" y="2475468"/>
            <a:ext cx="3171740" cy="2005353"/>
            <a:chOff x="1222460" y="2475468"/>
            <a:chExt cx="3171740" cy="2005353"/>
          </a:xfrm>
        </p:grpSpPr>
        <p:sp>
          <p:nvSpPr>
            <p:cNvPr id="10" name="TextBox 9">
              <a:extLst>
                <a:ext uri="{FF2B5EF4-FFF2-40B4-BE49-F238E27FC236}">
                  <a16:creationId xmlns:a16="http://schemas.microsoft.com/office/drawing/2014/main" id="{CC27BF00-D23E-6F4E-866D-95BDF939D331}"/>
                </a:ext>
              </a:extLst>
            </p:cNvPr>
            <p:cNvSpPr txBox="1"/>
            <p:nvPr/>
          </p:nvSpPr>
          <p:spPr>
            <a:xfrm>
              <a:off x="1222460" y="2475468"/>
              <a:ext cx="326940" cy="369332"/>
            </a:xfrm>
            <a:prstGeom prst="rect">
              <a:avLst/>
            </a:prstGeom>
            <a:solidFill>
              <a:schemeClr val="bg1"/>
            </a:solidFill>
          </p:spPr>
          <p:txBody>
            <a:bodyPr wrap="square" rtlCol="0">
              <a:spAutoFit/>
            </a:bodyPr>
            <a:lstStyle/>
            <a:p>
              <a:r>
                <a:rPr lang="en-US" dirty="0"/>
                <a:t>6</a:t>
              </a:r>
            </a:p>
          </p:txBody>
        </p:sp>
        <p:sp>
          <p:nvSpPr>
            <p:cNvPr id="12" name="TextBox 11">
              <a:extLst>
                <a:ext uri="{FF2B5EF4-FFF2-40B4-BE49-F238E27FC236}">
                  <a16:creationId xmlns:a16="http://schemas.microsoft.com/office/drawing/2014/main" id="{606167C4-7910-D242-B546-29D54FAE0143}"/>
                </a:ext>
              </a:extLst>
            </p:cNvPr>
            <p:cNvSpPr txBox="1"/>
            <p:nvPr/>
          </p:nvSpPr>
          <p:spPr>
            <a:xfrm>
              <a:off x="1360530" y="2940566"/>
              <a:ext cx="3033670" cy="523220"/>
            </a:xfrm>
            <a:prstGeom prst="rect">
              <a:avLst/>
            </a:prstGeom>
            <a:solidFill>
              <a:schemeClr val="bg1"/>
            </a:solidFill>
          </p:spPr>
          <p:txBody>
            <a:bodyPr wrap="square" rtlCol="0">
              <a:spAutoFit/>
            </a:bodyPr>
            <a:lstStyle/>
            <a:p>
              <a:r>
                <a:rPr lang="en-US" sz="1400" dirty="0">
                  <a:solidFill>
                    <a:schemeClr val="bg2"/>
                  </a:solidFill>
                </a:rPr>
                <a:t>QUARANTINE RAPID REVIEW</a:t>
              </a:r>
            </a:p>
            <a:p>
              <a:r>
                <a:rPr lang="en-US" sz="1400" dirty="0"/>
                <a:t>6,000 CITATIONS SCREENED</a:t>
              </a:r>
            </a:p>
          </p:txBody>
        </p:sp>
        <p:sp>
          <p:nvSpPr>
            <p:cNvPr id="13" name="TextBox 12">
              <a:extLst>
                <a:ext uri="{FF2B5EF4-FFF2-40B4-BE49-F238E27FC236}">
                  <a16:creationId xmlns:a16="http://schemas.microsoft.com/office/drawing/2014/main" id="{6463BAA1-C661-534F-A2A8-610A0B3BFF34}"/>
                </a:ext>
              </a:extLst>
            </p:cNvPr>
            <p:cNvSpPr txBox="1"/>
            <p:nvPr/>
          </p:nvSpPr>
          <p:spPr>
            <a:xfrm>
              <a:off x="1360530" y="3597652"/>
              <a:ext cx="3033670" cy="307777"/>
            </a:xfrm>
            <a:prstGeom prst="rect">
              <a:avLst/>
            </a:prstGeom>
            <a:solidFill>
              <a:schemeClr val="bg1"/>
            </a:solidFill>
          </p:spPr>
          <p:txBody>
            <a:bodyPr wrap="square" rtlCol="0">
              <a:spAutoFit/>
            </a:bodyPr>
            <a:lstStyle/>
            <a:p>
              <a:r>
                <a:rPr lang="en-US" sz="1400" dirty="0"/>
                <a:t>48 HOURS COMPLETION TIME</a:t>
              </a:r>
            </a:p>
          </p:txBody>
        </p:sp>
        <p:sp>
          <p:nvSpPr>
            <p:cNvPr id="14" name="TextBox 13">
              <a:extLst>
                <a:ext uri="{FF2B5EF4-FFF2-40B4-BE49-F238E27FC236}">
                  <a16:creationId xmlns:a16="http://schemas.microsoft.com/office/drawing/2014/main" id="{B9741E3E-8439-6D4B-B271-0F2A9E382787}"/>
                </a:ext>
              </a:extLst>
            </p:cNvPr>
            <p:cNvSpPr txBox="1"/>
            <p:nvPr/>
          </p:nvSpPr>
          <p:spPr>
            <a:xfrm>
              <a:off x="1360530" y="4173044"/>
              <a:ext cx="3033670" cy="307777"/>
            </a:xfrm>
            <a:prstGeom prst="rect">
              <a:avLst/>
            </a:prstGeom>
            <a:solidFill>
              <a:schemeClr val="bg1"/>
            </a:solidFill>
          </p:spPr>
          <p:txBody>
            <a:bodyPr wrap="square" rtlCol="0">
              <a:spAutoFit/>
            </a:bodyPr>
            <a:lstStyle/>
            <a:p>
              <a:r>
                <a:rPr lang="en-US" sz="1400" dirty="0"/>
                <a:t>123 CROWD CONTRIBUTORS</a:t>
              </a:r>
            </a:p>
          </p:txBody>
        </p:sp>
      </p:grpSp>
    </p:spTree>
    <p:extLst>
      <p:ext uri="{BB962C8B-B14F-4D97-AF65-F5344CB8AC3E}">
        <p14:creationId xmlns:p14="http://schemas.microsoft.com/office/powerpoint/2010/main" val="16845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C54B82F-2757-4179-905F-CA269B2F7133}"/>
              </a:ext>
            </a:extLst>
          </p:cNvPr>
          <p:cNvSpPr>
            <a:spLocks noGrp="1"/>
          </p:cNvSpPr>
          <p:nvPr>
            <p:ph type="title"/>
          </p:nvPr>
        </p:nvSpPr>
        <p:spPr>
          <a:xfrm>
            <a:off x="6973101" y="1490525"/>
            <a:ext cx="1767487" cy="2577067"/>
          </a:xfrm>
        </p:spPr>
        <p:txBody>
          <a:bodyPr anchor="ctr"/>
          <a:lstStyle/>
          <a:p>
            <a:r>
              <a:rPr lang="en-GB" sz="2400" dirty="0"/>
              <a:t>Trusted and timely evidence that responds to the need of end-users</a:t>
            </a:r>
            <a:br>
              <a:rPr lang="en-GB" sz="2400" dirty="0"/>
            </a:br>
            <a:br>
              <a:rPr lang="en-GB" sz="2400" dirty="0"/>
            </a:br>
            <a:r>
              <a:rPr lang="en-GB" b="0" dirty="0">
                <a:solidFill>
                  <a:schemeClr val="tx2"/>
                </a:solidFill>
              </a:rPr>
              <a:t>In the top 5% of all research outputs scored by </a:t>
            </a:r>
            <a:r>
              <a:rPr lang="en-GB" b="0" dirty="0" err="1">
                <a:solidFill>
                  <a:schemeClr val="tx2"/>
                </a:solidFill>
              </a:rPr>
              <a:t>Altmetric</a:t>
            </a:r>
            <a:r>
              <a:rPr lang="en-GB" b="0" dirty="0">
                <a:solidFill>
                  <a:schemeClr val="tx2"/>
                </a:solidFill>
              </a:rPr>
              <a:t>.</a:t>
            </a:r>
            <a:endParaRPr lang="en-US" sz="2400" b="0" dirty="0">
              <a:solidFill>
                <a:schemeClr val="tx2"/>
              </a:solidFill>
            </a:endParaRPr>
          </a:p>
        </p:txBody>
      </p:sp>
      <p:pic>
        <p:nvPicPr>
          <p:cNvPr id="7" name="Picture 6" descr="A screenshot of a cell phone&#10;&#10;Description automatically generated">
            <a:extLst>
              <a:ext uri="{FF2B5EF4-FFF2-40B4-BE49-F238E27FC236}">
                <a16:creationId xmlns:a16="http://schemas.microsoft.com/office/drawing/2014/main" id="{630DCD9F-9C29-9A4D-B3FE-3C08D54CD2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8" r="3594" b="31329"/>
          <a:stretch/>
        </p:blipFill>
        <p:spPr>
          <a:xfrm>
            <a:off x="116545" y="143440"/>
            <a:ext cx="6705600" cy="242462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D12D95A-78F1-E549-90F1-F3D1573B05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147" r="3594" b="25182"/>
          <a:stretch/>
        </p:blipFill>
        <p:spPr>
          <a:xfrm>
            <a:off x="116545" y="2779059"/>
            <a:ext cx="6705600" cy="2115861"/>
          </a:xfrm>
          <a:prstGeom prst="rect">
            <a:avLst/>
          </a:prstGeom>
        </p:spPr>
      </p:pic>
      <p:sp>
        <p:nvSpPr>
          <p:cNvPr id="6" name="01">
            <a:extLst>
              <a:ext uri="{FF2B5EF4-FFF2-40B4-BE49-F238E27FC236}">
                <a16:creationId xmlns:a16="http://schemas.microsoft.com/office/drawing/2014/main" id="{3B88F165-18E8-4149-B752-6CA17AA31264}"/>
              </a:ext>
            </a:extLst>
          </p:cNvPr>
          <p:cNvSpPr/>
          <p:nvPr/>
        </p:nvSpPr>
        <p:spPr>
          <a:xfrm>
            <a:off x="8472697" y="84565"/>
            <a:ext cx="535782" cy="535781"/>
          </a:xfrm>
          <a:prstGeom prst="ellipse">
            <a:avLst/>
          </a:prstGeom>
          <a:solidFill>
            <a:schemeClr val="bg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r>
              <a:rPr sz="1846" dirty="0"/>
              <a:t>01</a:t>
            </a:r>
          </a:p>
        </p:txBody>
      </p:sp>
    </p:spTree>
    <p:extLst>
      <p:ext uri="{BB962C8B-B14F-4D97-AF65-F5344CB8AC3E}">
        <p14:creationId xmlns:p14="http://schemas.microsoft.com/office/powerpoint/2010/main" val="2284074538"/>
      </p:ext>
    </p:extLst>
  </p:cSld>
  <p:clrMapOvr>
    <a:masterClrMapping/>
  </p:clrMapOvr>
</p:sld>
</file>

<file path=ppt/theme/theme1.xml><?xml version="1.0" encoding="utf-8"?>
<a:theme xmlns:a="http://schemas.openxmlformats.org/drawingml/2006/main" name="Cochran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C7088C6-9B62-C14A-870F-117D6A946AE5}" vid="{B31B548A-AB0A-5B4A-914D-E179A2644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1540</Words>
  <Application>Microsoft Office PowerPoint</Application>
  <PresentationFormat>On-screen Show (16:9)</PresentationFormat>
  <Paragraphs>159</Paragraphs>
  <Slides>33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CharisSIL</vt:lpstr>
      <vt:lpstr>Gill Sans</vt:lpstr>
      <vt:lpstr>Source Sans Pro</vt:lpstr>
      <vt:lpstr>Source Sans Pro Semibold</vt:lpstr>
      <vt:lpstr>Cochrane</vt:lpstr>
      <vt:lpstr>Improving Cochrane evidence: lessons from public health reviews</vt:lpstr>
      <vt:lpstr>PowerPoint Presentation</vt:lpstr>
      <vt:lpstr>The Cochrane Library</vt:lpstr>
      <vt:lpstr>Cochrane Reviews are of higher quality </vt:lpstr>
      <vt:lpstr>International standards for synthesized evidence …</vt:lpstr>
      <vt:lpstr>It’s working … increasing quality &amp; complexity</vt:lpstr>
      <vt:lpstr>A seamless evidence pipeline</vt:lpstr>
      <vt:lpstr>Efficient production and living evidence</vt:lpstr>
      <vt:lpstr>Trusted and timely evidence that responds to the need of end-users  In the top 5% of all research outputs scored by Altmetric.</vt:lpstr>
      <vt:lpstr>Big data and multiple review formats complicate our life…</vt:lpstr>
      <vt:lpstr>PowerPoint Presentation</vt:lpstr>
      <vt:lpstr>Key lessons learned from the response to the COVID-19 pandemic </vt:lpstr>
      <vt:lpstr>Key learnings from the COVID-19 pandemic</vt:lpstr>
      <vt:lpstr>https://covid-19.cochrane.org</vt:lpstr>
      <vt:lpstr>PowerPoint Presentation</vt:lpstr>
      <vt:lpstr>PowerPoint Presentation</vt:lpstr>
      <vt:lpstr>PowerPoint Presentation</vt:lpstr>
      <vt:lpstr>PowerPoint Presentation</vt:lpstr>
      <vt:lpstr>PowerPoint Presentation</vt:lpstr>
      <vt:lpstr>New tools every day</vt:lpstr>
      <vt:lpstr>PowerPoint Presentation</vt:lpstr>
      <vt:lpstr>PowerPoint Presentation</vt:lpstr>
      <vt:lpstr>PowerPoint Presentation</vt:lpstr>
      <vt:lpstr>Topics for methods series</vt:lpstr>
      <vt:lpstr>   Intervention complexity</vt:lpstr>
      <vt:lpstr>PowerPoint Presentation</vt:lpstr>
      <vt:lpstr>Interested in the how and why</vt:lpstr>
      <vt:lpstr>PowerPoint Presentation</vt:lpstr>
      <vt:lpstr>Data on harm</vt:lpstr>
      <vt:lpstr>PowerPoint Presentation</vt:lpstr>
      <vt:lpstr>PowerPoint Presentation</vt:lpstr>
      <vt:lpstr>PowerPoint Presentation</vt:lpstr>
      <vt:lpstr>Relevant 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and publishing evidence in the Cochrane Library</dc:title>
  <dc:creator>Karla Soares-Weiser</dc:creator>
  <cp:lastModifiedBy>Koons, Melissa</cp:lastModifiedBy>
  <cp:revision>54</cp:revision>
  <dcterms:created xsi:type="dcterms:W3CDTF">2020-08-24T13:45:15Z</dcterms:created>
  <dcterms:modified xsi:type="dcterms:W3CDTF">2020-11-12T17:09:22Z</dcterms:modified>
</cp:coreProperties>
</file>