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1083" r:id="rId3"/>
    <p:sldId id="1085" r:id="rId4"/>
    <p:sldId id="623" r:id="rId5"/>
    <p:sldId id="268" r:id="rId6"/>
    <p:sldId id="1086" r:id="rId7"/>
    <p:sldId id="1087" r:id="rId8"/>
    <p:sldId id="1089" r:id="rId9"/>
    <p:sldId id="1088" r:id="rId10"/>
    <p:sldId id="1091" r:id="rId11"/>
    <p:sldId id="611" r:id="rId12"/>
    <p:sldId id="1090" r:id="rId13"/>
    <p:sldId id="10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20E7A2-156F-40D8-9042-B328BD19A520}">
          <p14:sldIdLst>
            <p14:sldId id="258"/>
            <p14:sldId id="1083"/>
            <p14:sldId id="1085"/>
            <p14:sldId id="623"/>
            <p14:sldId id="268"/>
            <p14:sldId id="1086"/>
            <p14:sldId id="1087"/>
            <p14:sldId id="1089"/>
            <p14:sldId id="1088"/>
            <p14:sldId id="1091"/>
            <p14:sldId id="611"/>
            <p14:sldId id="1090"/>
            <p14:sldId id="10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 autoAdjust="0"/>
    <p:restoredTop sz="78571"/>
  </p:normalViewPr>
  <p:slideViewPr>
    <p:cSldViewPr snapToGrid="0">
      <p:cViewPr varScale="1">
        <p:scale>
          <a:sx n="89" d="100"/>
          <a:sy n="89" d="100"/>
        </p:scale>
        <p:origin x="107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46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F325-4E3A-4A07-9D27-CCF5150B338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EEE41-A4DF-4714-A5A0-DF34E988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28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89C18-771D-504B-838B-A3E21ADBE8F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0A091-F48E-6D44-9C7E-400324AB4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1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A091-F48E-6D44-9C7E-400324AB4A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47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essentially amount to limitations of our current analyses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A091-F48E-6D44-9C7E-400324AB4A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5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Say </a:t>
            </a:r>
            <a:r>
              <a:rPr lang="en-US" dirty="0" err="1"/>
              <a:t>gonna</a:t>
            </a:r>
            <a:r>
              <a:rPr lang="en-US" dirty="0"/>
              <a:t> use PA as a case study, to show how some newer methods can leverage the rich ness of information collected continuously to better understanding both the  timing and </a:t>
            </a:r>
            <a:r>
              <a:rPr lang="en-US" dirty="0" err="1"/>
              <a:t>magnitudue</a:t>
            </a:r>
            <a:r>
              <a:rPr lang="en-US" dirty="0"/>
              <a:t> of patterns in these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A091-F48E-6D44-9C7E-400324AB4A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5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Shown is raw accelerometry data at 80 Hz</a:t>
            </a:r>
          </a:p>
          <a:p>
            <a:pPr marL="228600" indent="-228600">
              <a:buAutoNum type="arabicParenBoth"/>
            </a:pPr>
            <a:r>
              <a:rPr lang="en-US" dirty="0"/>
              <a:t>Activity count at the minute level, can also get steps </a:t>
            </a:r>
          </a:p>
          <a:p>
            <a:pPr marL="228600" indent="-228600">
              <a:buAutoNum type="arabicParenBoth"/>
            </a:pPr>
            <a:r>
              <a:rPr lang="en-US" dirty="0"/>
              <a:t>Extract one-number summaries</a:t>
            </a:r>
          </a:p>
          <a:p>
            <a:endParaRPr lang="en-US" dirty="0"/>
          </a:p>
          <a:p>
            <a:r>
              <a:rPr lang="en-US" dirty="0"/>
              <a:t>What if we just skipped the last step? What is lost in this preprocessing?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A091-F48E-6D44-9C7E-400324AB4A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2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Functional data perspective considers 24 hour trajectory Yi(t)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focus on one day for each person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Gonna</a:t>
            </a:r>
            <a:r>
              <a:rPr lang="en-US" dirty="0"/>
              <a:t> talk about framework for separating this periodicity from activity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A091-F48E-6D44-9C7E-400324AB4A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going to focus on one time-dependent analysis in particular that we recently published</a:t>
            </a:r>
          </a:p>
          <a:p>
            <a:endParaRPr lang="en-US" dirty="0"/>
          </a:p>
          <a:p>
            <a:r>
              <a:rPr lang="en-US" dirty="0"/>
              <a:t>- In particular, timing of PA in the UK Biobank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A091-F48E-6D44-9C7E-400324AB4A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8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going to focus on one time-dependent analysis in particular that we recently published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A091-F48E-6D44-9C7E-400324AB4A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46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Have a couple other ongoing projects using wearables and FDA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A091-F48E-6D44-9C7E-400324AB4A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1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A091-F48E-6D44-9C7E-400324AB4A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77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All the way up until 6 pm, same level of cumulative activity!</a:t>
            </a:r>
          </a:p>
          <a:p>
            <a:r>
              <a:rPr lang="en-US" dirty="0"/>
              <a:t>- 60 year </a:t>
            </a:r>
            <a:r>
              <a:rPr lang="en-US" dirty="0" err="1"/>
              <a:t>olds</a:t>
            </a:r>
            <a:r>
              <a:rPr lang="en-US" dirty="0"/>
              <a:t> catch up to 50 year </a:t>
            </a:r>
            <a:r>
              <a:rPr lang="en-US" dirty="0" err="1"/>
              <a:t>olds</a:t>
            </a:r>
            <a:r>
              <a:rPr lang="en-US" dirty="0"/>
              <a:t> in cumulative activity mid-day, but drop off again in the evening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0A091-F48E-6D44-9C7E-400324AB4A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2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576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8307"/>
            <a:ext cx="10515600" cy="101869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6393"/>
            <a:ext cx="10515600" cy="4060569"/>
          </a:xfrm>
        </p:spPr>
        <p:txBody>
          <a:bodyPr/>
          <a:lstStyle>
            <a:lvl1pPr>
              <a:defRPr sz="260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6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8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8306"/>
            <a:ext cx="10515600" cy="7723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3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05606"/>
            <a:ext cx="10515600" cy="78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9652"/>
            <a:ext cx="3932237" cy="115774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9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18306"/>
            <a:ext cx="10515600" cy="772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3CDC-4BF4-4A7B-8405-F14DEC6DE77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BABFF-207A-4E17-BB6B-068052E132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115"/>
            <a:ext cx="5156873" cy="67263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38200" y="856028"/>
            <a:ext cx="1051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140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523" y="2986549"/>
            <a:ext cx="10775852" cy="11443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1007"/>
                </a:solidFill>
              </a:rPr>
              <a:t>Functional data analysis with wearable device data</a:t>
            </a:r>
            <a:endParaRPr lang="en-US" sz="4000" b="1" dirty="0">
              <a:solidFill>
                <a:srgbClr val="00100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1052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Julia Wrobel, PhD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/>
              <a:t>Department of Biostatistics and Informatics</a:t>
            </a:r>
          </a:p>
        </p:txBody>
      </p:sp>
    </p:spTree>
    <p:extLst>
      <p:ext uri="{BB962C8B-B14F-4D97-AF65-F5344CB8AC3E}">
        <p14:creationId xmlns:p14="http://schemas.microsoft.com/office/powerpoint/2010/main" val="158206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2511-EDA2-9C4E-9295-FEE0DDD9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ongoing “wearables” and FDA projects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53089-FF91-4A4E-B794-886A2770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393"/>
            <a:ext cx="9653337" cy="4332533"/>
          </a:xfrm>
        </p:spPr>
        <p:txBody>
          <a:bodyPr>
            <a:normAutofit/>
          </a:bodyPr>
          <a:lstStyle/>
          <a:p>
            <a:r>
              <a:rPr lang="en-US" dirty="0"/>
              <a:t>Using patterns of sedentary behavior to detect human </a:t>
            </a:r>
            <a:r>
              <a:rPr lang="en-US" b="1" dirty="0"/>
              <a:t>chronotypes</a:t>
            </a:r>
          </a:p>
          <a:p>
            <a:pPr lvl="1"/>
            <a:r>
              <a:rPr lang="en-US" b="1" dirty="0"/>
              <a:t>Chronotypes</a:t>
            </a:r>
            <a:r>
              <a:rPr lang="en-US" dirty="0"/>
              <a:t> are behavioral manifestations of circadian rhythms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Clustering daily weigh-in data</a:t>
            </a:r>
          </a:p>
          <a:p>
            <a:pPr lvl="1"/>
            <a:r>
              <a:rPr lang="en-US" dirty="0"/>
              <a:t>Bluetooth scales as “wearable” data</a:t>
            </a:r>
          </a:p>
          <a:p>
            <a:pPr lvl="1"/>
            <a:r>
              <a:rPr lang="en-US" dirty="0"/>
              <a:t>Are certain patterns in weigh-ins associated with </a:t>
            </a:r>
          </a:p>
          <a:p>
            <a:pPr marL="457200" lvl="1" indent="0">
              <a:buNone/>
            </a:pPr>
            <a:r>
              <a:rPr lang="en-US" dirty="0"/>
              <a:t>  long-term weight maintenance?</a:t>
            </a:r>
          </a:p>
          <a:p>
            <a:endParaRPr lang="en-US" dirty="0"/>
          </a:p>
        </p:txBody>
      </p:sp>
      <p:pic>
        <p:nvPicPr>
          <p:cNvPr id="1026" name="Picture 2" descr="Bluetooth scales floor Body Weight Bathroom Scale Smart Backlit Displa –  Fashionbarn shop">
            <a:extLst>
              <a:ext uri="{FF2B5EF4-FFF2-40B4-BE49-F238E27FC236}">
                <a16:creationId xmlns:a16="http://schemas.microsoft.com/office/drawing/2014/main" id="{F65A83E9-7A43-FA43-BEBF-413FFF731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13390" r="8128"/>
          <a:stretch/>
        </p:blipFill>
        <p:spPr bwMode="auto">
          <a:xfrm>
            <a:off x="9404770" y="3224427"/>
            <a:ext cx="278723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7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5E71C-754E-7F48-B80A-BEB10E67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39AD08-8F97-B543-8F9A-B6D1CEED7A0C}"/>
              </a:ext>
            </a:extLst>
          </p:cNvPr>
          <p:cNvGrpSpPr/>
          <p:nvPr/>
        </p:nvGrpSpPr>
        <p:grpSpPr>
          <a:xfrm>
            <a:off x="2080606" y="3065291"/>
            <a:ext cx="6096000" cy="1610697"/>
            <a:chOff x="2624605" y="4074053"/>
            <a:chExt cx="6096000" cy="161069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B4CBFD-665C-1145-A896-CB520C5C5DA8}"/>
                </a:ext>
              </a:extLst>
            </p:cNvPr>
            <p:cNvSpPr/>
            <p:nvPr/>
          </p:nvSpPr>
          <p:spPr>
            <a:xfrm>
              <a:off x="2624605" y="4074053"/>
              <a:ext cx="6096000" cy="16106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  <a:latin typeface="Avenir" panose="02000503020000020003" pitchFamily="2" charset="0"/>
                  <a:ea typeface="Proxima Nova" charset="0"/>
                  <a:cs typeface="Proxima Nova" charset="0"/>
                </a:rPr>
                <a:t>Contact Info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Proxima Nova" charset="0"/>
                <a:cs typeface="Proxima Nova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venir" panose="02000503020000020003" pitchFamily="2" charset="0"/>
                  <a:ea typeface="Proxima Nova" charset="0"/>
                  <a:cs typeface="Proxima Nova" charset="0"/>
                </a:rPr>
                <a:t>       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Avenir" panose="02000503020000020003" pitchFamily="2" charset="0"/>
                  <a:ea typeface="Proxima Nova" charset="0"/>
                  <a:cs typeface="Proxima Nova" charset="0"/>
                </a:rPr>
                <a:t>julia.wrobel@cuanschutz.edu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Proxima Nova" charset="0"/>
                <a:cs typeface="Proxima Nova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venir" panose="02000503020000020003" pitchFamily="2" charset="0"/>
                  <a:ea typeface="Proxima Nova" charset="0"/>
                  <a:cs typeface="Proxima Nova" charset="0"/>
                </a:rPr>
                <a:t>       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Avenir" panose="02000503020000020003" pitchFamily="2" charset="0"/>
                  <a:ea typeface="Proxima Nova" charset="0"/>
                  <a:cs typeface="Proxima Nova" charset="0"/>
                </a:rPr>
                <a:t>juliawrobel.com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Proxima Nova" charset="0"/>
                <a:cs typeface="Proxima Nova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venir" panose="02000503020000020003" pitchFamily="2" charset="0"/>
                  <a:ea typeface="Proxima Nova" charset="0"/>
                  <a:cs typeface="Proxima Nova" charset="0"/>
                </a:rPr>
                <a:t>       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Avenir" panose="02000503020000020003" pitchFamily="2" charset="0"/>
                  <a:ea typeface="Proxima Nova" charset="0"/>
                  <a:cs typeface="Proxima Nova" charset="0"/>
                </a:rPr>
                <a:t>github.com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venir" panose="02000503020000020003" pitchFamily="2" charset="0"/>
                  <a:ea typeface="Proxima Nova" charset="0"/>
                  <a:cs typeface="Proxima Nova" charset="0"/>
                </a:rPr>
                <a:t>/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Avenir" panose="02000503020000020003" pitchFamily="2" charset="0"/>
                  <a:ea typeface="Proxima Nova" charset="0"/>
                  <a:cs typeface="Proxima Nova" charset="0"/>
                </a:rPr>
                <a:t>julia-wrobel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Proxima Nova" charset="0"/>
                <a:cs typeface="Proxima Nova" charset="0"/>
              </a:endParaRPr>
            </a:p>
          </p:txBody>
        </p:sp>
        <p:pic>
          <p:nvPicPr>
            <p:cNvPr id="18" name="Graphic 17" descr="Internet">
              <a:extLst>
                <a:ext uri="{FF2B5EF4-FFF2-40B4-BE49-F238E27FC236}">
                  <a16:creationId xmlns:a16="http://schemas.microsoft.com/office/drawing/2014/main" id="{9066B041-872A-6449-8F60-3B0738B9A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24605" y="4901607"/>
              <a:ext cx="365760" cy="365760"/>
            </a:xfrm>
            <a:prstGeom prst="rect">
              <a:avLst/>
            </a:prstGeom>
          </p:spPr>
        </p:pic>
        <p:pic>
          <p:nvPicPr>
            <p:cNvPr id="20" name="Graphic 19" descr="Envelope">
              <a:extLst>
                <a:ext uri="{FF2B5EF4-FFF2-40B4-BE49-F238E27FC236}">
                  <a16:creationId xmlns:a16="http://schemas.microsoft.com/office/drawing/2014/main" id="{8D6FCA64-9839-C94E-A308-E0D90E469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24605" y="4484224"/>
              <a:ext cx="365760" cy="3657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04CDC08-EC87-3040-87BE-27C822A3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70325" y="5410430"/>
              <a:ext cx="274320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389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2511-EDA2-9C4E-9295-FEE0DDD9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drop off occurs mainly in evening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53089-FF91-4A4E-B794-886A2770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393"/>
            <a:ext cx="10896394" cy="4060569"/>
          </a:xfrm>
        </p:spPr>
        <p:txBody>
          <a:bodyPr/>
          <a:lstStyle/>
          <a:p>
            <a:r>
              <a:rPr lang="en-US" dirty="0"/>
              <a:t>Average cumulative activity intensity for males (left) and females (right)</a:t>
            </a:r>
          </a:p>
          <a:p>
            <a:endParaRPr lang="en-US" dirty="0"/>
          </a:p>
        </p:txBody>
      </p:sp>
      <p:pic>
        <p:nvPicPr>
          <p:cNvPr id="6" name="Picture 5" descr="Chart, line chart, histogram&#10;&#10;Description automatically generated">
            <a:extLst>
              <a:ext uri="{FF2B5EF4-FFF2-40B4-BE49-F238E27FC236}">
                <a16:creationId xmlns:a16="http://schemas.microsoft.com/office/drawing/2014/main" id="{FC2B9E65-3CE9-AE45-949E-B7957DF6C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3"/>
          <a:stretch/>
        </p:blipFill>
        <p:spPr>
          <a:xfrm>
            <a:off x="1283598" y="2662989"/>
            <a:ext cx="9624803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0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F52F89-670F-CD41-A149-A28806FF8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good deal of this isn’t settled</a:t>
            </a:r>
          </a:p>
          <a:p>
            <a:endParaRPr lang="en-US" dirty="0"/>
          </a:p>
          <a:p>
            <a:r>
              <a:rPr lang="en-US" dirty="0"/>
              <a:t>Consider MVPA</a:t>
            </a:r>
          </a:p>
          <a:p>
            <a:pPr lvl="1"/>
            <a:r>
              <a:rPr lang="en-US" dirty="0"/>
              <a:t>How are counts generated? </a:t>
            </a:r>
          </a:p>
          <a:p>
            <a:pPr lvl="1"/>
            <a:r>
              <a:rPr lang="en-US" dirty="0"/>
              <a:t>How are </a:t>
            </a:r>
            <a:r>
              <a:rPr lang="en-US" dirty="0" err="1"/>
              <a:t>cutpoints</a:t>
            </a:r>
            <a:r>
              <a:rPr lang="en-US" dirty="0"/>
              <a:t> found?</a:t>
            </a:r>
          </a:p>
          <a:p>
            <a:pPr lvl="1"/>
            <a:r>
              <a:rPr lang="en-US" dirty="0"/>
              <a:t>Are these consistent across devices? Age groups? Placements</a:t>
            </a:r>
          </a:p>
          <a:p>
            <a:endParaRPr lang="en-US" dirty="0"/>
          </a:p>
          <a:p>
            <a:r>
              <a:rPr lang="en-US" dirty="0"/>
              <a:t>Some general recommendations</a:t>
            </a:r>
          </a:p>
          <a:p>
            <a:pPr lvl="1"/>
            <a:r>
              <a:rPr lang="en-US" dirty="0"/>
              <a:t>Keep rawest form of data possible</a:t>
            </a:r>
          </a:p>
          <a:p>
            <a:pPr lvl="1"/>
            <a:r>
              <a:rPr lang="en-US" dirty="0"/>
              <a:t>Process using non-proprietary software</a:t>
            </a:r>
          </a:p>
          <a:p>
            <a:pPr lvl="1"/>
            <a:r>
              <a:rPr lang="en-US" dirty="0"/>
              <a:t>Follow a plan to ensure reproducibility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5A450F-2683-F046-B1A0-1386979E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Reproducibility and rigor …</a:t>
            </a:r>
          </a:p>
        </p:txBody>
      </p:sp>
    </p:spTree>
    <p:extLst>
      <p:ext uri="{BB962C8B-B14F-4D97-AF65-F5344CB8AC3E}">
        <p14:creationId xmlns:p14="http://schemas.microsoft.com/office/powerpoint/2010/main" val="395267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istralsolutions.com/wp-content/uploads/2014/05/wearable1.gif">
            <a:extLst>
              <a:ext uri="{FF2B5EF4-FFF2-40B4-BE49-F238E27FC236}">
                <a16:creationId xmlns:a16="http://schemas.microsoft.com/office/drawing/2014/main" id="{06BC5F55-F2CB-C147-8E6E-5CA4B87202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46" y="1248697"/>
            <a:ext cx="5318870" cy="49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2A2511-EDA2-9C4E-9295-FEE0DDD9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wearables offer?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53089-FF91-4A4E-B794-886A2770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393"/>
            <a:ext cx="10515600" cy="43909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Sleep</a:t>
            </a:r>
          </a:p>
          <a:p>
            <a:r>
              <a:rPr lang="en-US" dirty="0"/>
              <a:t>Circadian Rhythmicity</a:t>
            </a:r>
          </a:p>
          <a:p>
            <a:r>
              <a:rPr lang="en-US" dirty="0"/>
              <a:t>Light, Temperature (Circadian markers)</a:t>
            </a:r>
          </a:p>
          <a:p>
            <a:r>
              <a:rPr lang="en-US" dirty="0"/>
              <a:t>Blood Glucose Monitoring</a:t>
            </a:r>
          </a:p>
          <a:p>
            <a:r>
              <a:rPr lang="en-US" dirty="0"/>
              <a:t>Electronic diary/Ecological momentary</a:t>
            </a:r>
          </a:p>
          <a:p>
            <a:pPr marL="0" indent="0">
              <a:buNone/>
            </a:pPr>
            <a:r>
              <a:rPr lang="en-US" dirty="0"/>
              <a:t>    assessment (1-2-4 per day)</a:t>
            </a:r>
          </a:p>
          <a:p>
            <a:r>
              <a:rPr lang="en-US" dirty="0"/>
              <a:t>Heart Rate (ECG, BPM)</a:t>
            </a:r>
          </a:p>
          <a:p>
            <a:r>
              <a:rPr lang="en-US" dirty="0"/>
              <a:t>Physical activity</a:t>
            </a:r>
          </a:p>
          <a:p>
            <a:pPr lvl="1"/>
            <a:r>
              <a:rPr lang="en-US" dirty="0"/>
              <a:t>Activity Counts	</a:t>
            </a:r>
          </a:p>
          <a:p>
            <a:pPr lvl="1"/>
            <a:r>
              <a:rPr lang="en-US" dirty="0"/>
              <a:t>Sedentary behavior</a:t>
            </a:r>
          </a:p>
          <a:p>
            <a:pPr lvl="1"/>
            <a:r>
              <a:rPr lang="en-US" dirty="0"/>
              <a:t>Steps and Gaits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3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FE1CA-2E9D-9542-B5AA-D5D088210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538022"/>
            <a:ext cx="10515600" cy="1132430"/>
          </a:xfrm>
        </p:spPr>
        <p:txBody>
          <a:bodyPr>
            <a:normAutofit/>
          </a:bodyPr>
          <a:lstStyle/>
          <a:p>
            <a:r>
              <a:rPr lang="en-US" b="1" dirty="0"/>
              <a:t>PA measures</a:t>
            </a:r>
            <a:r>
              <a:rPr lang="en-US" dirty="0"/>
              <a:t>: Total steps / counts, MVPA minutes, </a:t>
            </a:r>
          </a:p>
          <a:p>
            <a:r>
              <a:rPr lang="en-US" b="1" dirty="0"/>
              <a:t>Sedentary measures</a:t>
            </a:r>
            <a:r>
              <a:rPr lang="en-US" dirty="0"/>
              <a:t>: Sedentary time, number of sedentary bouts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FE9BE-B846-DF41-BEDA-DCB41F59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Accelerometer data processing pipeline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A4148-50CD-314F-90B1-7D57DC265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652172"/>
            <a:ext cx="9525000" cy="1755736"/>
          </a:xfrm>
          <a:prstGeom prst="rect">
            <a:avLst/>
          </a:prstGeom>
        </p:spPr>
      </p:pic>
      <p:pic>
        <p:nvPicPr>
          <p:cNvPr id="6" name="Picture 5" descr="counts_jiawei.png">
            <a:extLst>
              <a:ext uri="{FF2B5EF4-FFF2-40B4-BE49-F238E27FC236}">
                <a16:creationId xmlns:a16="http://schemas.microsoft.com/office/drawing/2014/main" id="{D98969F3-98D9-D64A-AEC3-0B487E5D05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906522" y="1790944"/>
            <a:ext cx="10447278" cy="173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87BBE2-C3A0-1744-889F-FAEA2F1717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5840" y="1779512"/>
                <a:ext cx="10850880" cy="46305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Wearable devices record signal over 24-hour periods- the exact focus of FDA!</a:t>
                </a:r>
              </a:p>
              <a:p>
                <a:pPr lvl="1"/>
                <a:r>
                  <a:rPr lang="en-US" dirty="0"/>
                  <a:t>Outcome is curve or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accelerometer data each curve/outcome is a 24-hour activity profile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 are functional analogs of common data analysis tools</a:t>
                </a:r>
              </a:p>
              <a:p>
                <a:pPr lvl="1"/>
                <a:r>
                  <a:rPr lang="en-US" dirty="0"/>
                  <a:t>Functional regression, functional principal components analysis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87BBE2-C3A0-1744-889F-FAEA2F1717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5840" y="1779512"/>
                <a:ext cx="10850880" cy="4630533"/>
              </a:xfrm>
              <a:blipFill>
                <a:blip r:embed="rId3"/>
                <a:stretch>
                  <a:fillRect l="-936" t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FA47F15-7505-6642-93B0-7999736E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data analysis (FDA)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3E3A2B-7534-954E-AE5B-53EEB3743B99}"/>
              </a:ext>
            </a:extLst>
          </p:cNvPr>
          <p:cNvGrpSpPr/>
          <p:nvPr/>
        </p:nvGrpSpPr>
        <p:grpSpPr>
          <a:xfrm>
            <a:off x="5042247" y="3581705"/>
            <a:ext cx="2590800" cy="1244600"/>
            <a:chOff x="5943600" y="723014"/>
            <a:chExt cx="2590800" cy="12446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5ED1E40-823C-1E46-AA71-195303C6404C}"/>
                </a:ext>
              </a:extLst>
            </p:cNvPr>
            <p:cNvSpPr/>
            <p:nvPr/>
          </p:nvSpPr>
          <p:spPr>
            <a:xfrm>
              <a:off x="6074290" y="985398"/>
              <a:ext cx="2155310" cy="805470"/>
            </a:xfrm>
            <a:custGeom>
              <a:avLst/>
              <a:gdLst>
                <a:gd name="connsiteX0" fmla="*/ 0 w 2155310"/>
                <a:gd name="connsiteY0" fmla="*/ 629984 h 805470"/>
                <a:gd name="connsiteX1" fmla="*/ 324465 w 2155310"/>
                <a:gd name="connsiteY1" fmla="*/ 719 h 805470"/>
                <a:gd name="connsiteX2" fmla="*/ 648929 w 2155310"/>
                <a:gd name="connsiteY2" fmla="*/ 738139 h 805470"/>
                <a:gd name="connsiteX3" fmla="*/ 943897 w 2155310"/>
                <a:gd name="connsiteY3" fmla="*/ 335016 h 805470"/>
                <a:gd name="connsiteX4" fmla="*/ 1111045 w 2155310"/>
                <a:gd name="connsiteY4" fmla="*/ 708642 h 805470"/>
                <a:gd name="connsiteX5" fmla="*/ 1327355 w 2155310"/>
                <a:gd name="connsiteY5" fmla="*/ 79377 h 805470"/>
                <a:gd name="connsiteX6" fmla="*/ 1582994 w 2155310"/>
                <a:gd name="connsiteY6" fmla="*/ 767635 h 805470"/>
                <a:gd name="connsiteX7" fmla="*/ 1868129 w 2155310"/>
                <a:gd name="connsiteY7" fmla="*/ 492332 h 805470"/>
                <a:gd name="connsiteX8" fmla="*/ 2064774 w 2155310"/>
                <a:gd name="connsiteY8" fmla="*/ 492332 h 805470"/>
                <a:gd name="connsiteX9" fmla="*/ 2153265 w 2155310"/>
                <a:gd name="connsiteY9" fmla="*/ 757803 h 805470"/>
                <a:gd name="connsiteX10" fmla="*/ 2133600 w 2155310"/>
                <a:gd name="connsiteY10" fmla="*/ 777468 h 80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5310" h="805470">
                  <a:moveTo>
                    <a:pt x="0" y="629984"/>
                  </a:moveTo>
                  <a:cubicBezTo>
                    <a:pt x="108155" y="306338"/>
                    <a:pt x="216310" y="-17307"/>
                    <a:pt x="324465" y="719"/>
                  </a:cubicBezTo>
                  <a:cubicBezTo>
                    <a:pt x="432620" y="18745"/>
                    <a:pt x="545690" y="682423"/>
                    <a:pt x="648929" y="738139"/>
                  </a:cubicBezTo>
                  <a:cubicBezTo>
                    <a:pt x="752168" y="793855"/>
                    <a:pt x="866878" y="339932"/>
                    <a:pt x="943897" y="335016"/>
                  </a:cubicBezTo>
                  <a:cubicBezTo>
                    <a:pt x="1020916" y="330100"/>
                    <a:pt x="1047135" y="751249"/>
                    <a:pt x="1111045" y="708642"/>
                  </a:cubicBezTo>
                  <a:cubicBezTo>
                    <a:pt x="1174955" y="666036"/>
                    <a:pt x="1248697" y="69545"/>
                    <a:pt x="1327355" y="79377"/>
                  </a:cubicBezTo>
                  <a:cubicBezTo>
                    <a:pt x="1406013" y="89209"/>
                    <a:pt x="1492865" y="698809"/>
                    <a:pt x="1582994" y="767635"/>
                  </a:cubicBezTo>
                  <a:cubicBezTo>
                    <a:pt x="1673123" y="836461"/>
                    <a:pt x="1787832" y="538216"/>
                    <a:pt x="1868129" y="492332"/>
                  </a:cubicBezTo>
                  <a:cubicBezTo>
                    <a:pt x="1948426" y="446448"/>
                    <a:pt x="2017252" y="448087"/>
                    <a:pt x="2064774" y="492332"/>
                  </a:cubicBezTo>
                  <a:cubicBezTo>
                    <a:pt x="2112296" y="536577"/>
                    <a:pt x="2141794" y="710280"/>
                    <a:pt x="2153265" y="757803"/>
                  </a:cubicBezTo>
                  <a:cubicBezTo>
                    <a:pt x="2164736" y="805326"/>
                    <a:pt x="2123768" y="826629"/>
                    <a:pt x="2133600" y="777468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8A9AEC-8A29-1349-9C65-14888A546656}"/>
                </a:ext>
              </a:extLst>
            </p:cNvPr>
            <p:cNvSpPr/>
            <p:nvPr/>
          </p:nvSpPr>
          <p:spPr>
            <a:xfrm>
              <a:off x="8188179" y="1593998"/>
              <a:ext cx="76200" cy="762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CBC798B-A77F-5E46-81BC-3DCDF75C9CAC}"/>
                </a:ext>
              </a:extLst>
            </p:cNvPr>
            <p:cNvGrpSpPr/>
            <p:nvPr/>
          </p:nvGrpSpPr>
          <p:grpSpPr>
            <a:xfrm>
              <a:off x="5943600" y="723014"/>
              <a:ext cx="2590800" cy="1244600"/>
              <a:chOff x="5943600" y="723014"/>
              <a:chExt cx="2590800" cy="12446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C433E94-8E39-3B45-83F0-996F934A87AE}"/>
                  </a:ext>
                </a:extLst>
              </p:cNvPr>
              <p:cNvGrpSpPr/>
              <p:nvPr/>
            </p:nvGrpSpPr>
            <p:grpSpPr>
              <a:xfrm>
                <a:off x="5943600" y="723014"/>
                <a:ext cx="2590800" cy="1244600"/>
                <a:chOff x="5943600" y="723014"/>
                <a:chExt cx="2590800" cy="1244600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196D6C5-EC49-A14A-8DAE-41BE33FEAA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43600" y="723014"/>
                  <a:ext cx="0" cy="124460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206EBDAE-917F-B04E-B75F-2066ABB75F5E}"/>
                    </a:ext>
                  </a:extLst>
                </p:cNvPr>
                <p:cNvGrpSpPr/>
                <p:nvPr/>
              </p:nvGrpSpPr>
              <p:grpSpPr>
                <a:xfrm>
                  <a:off x="5943600" y="1659268"/>
                  <a:ext cx="2590800" cy="308346"/>
                  <a:chOff x="4572000" y="228600"/>
                  <a:chExt cx="2590800" cy="308346"/>
                </a:xfrm>
              </p:grpSpPr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C40C1FAE-8DB4-1C49-8C37-13F4B759C2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72000" y="381000"/>
                    <a:ext cx="259080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A272BFE8-4A3C-E145-946F-6E45591B69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029200" y="228600"/>
                    <a:ext cx="0" cy="274676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13007393-FDEF-7D45-9985-6AC93013C3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47144" y="228600"/>
                    <a:ext cx="0" cy="274676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9B6A1E2E-9EBD-A84F-826A-91B0577A1D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858000" y="262270"/>
                    <a:ext cx="0" cy="274676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7D341B0-1AFF-5C46-BD2B-18351791718B}"/>
                  </a:ext>
                </a:extLst>
              </p:cNvPr>
              <p:cNvGrpSpPr/>
              <p:nvPr/>
            </p:nvGrpSpPr>
            <p:grpSpPr>
              <a:xfrm>
                <a:off x="6074289" y="954058"/>
                <a:ext cx="1736436" cy="798245"/>
                <a:chOff x="6074289" y="954058"/>
                <a:chExt cx="1736436" cy="798245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CED7C80C-2DB2-C54F-A6B3-45EB3D3B654C}"/>
                    </a:ext>
                  </a:extLst>
                </p:cNvPr>
                <p:cNvSpPr/>
                <p:nvPr/>
              </p:nvSpPr>
              <p:spPr>
                <a:xfrm>
                  <a:off x="6362700" y="954058"/>
                  <a:ext cx="76200" cy="7620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E370C342-5F1A-8F42-97A7-1F58E476FEA5}"/>
                    </a:ext>
                  </a:extLst>
                </p:cNvPr>
                <p:cNvSpPr/>
                <p:nvPr/>
              </p:nvSpPr>
              <p:spPr>
                <a:xfrm>
                  <a:off x="7306340" y="1119169"/>
                  <a:ext cx="76200" cy="7620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B5C9081-6515-754D-8611-936F0D71BFE1}"/>
                    </a:ext>
                  </a:extLst>
                </p:cNvPr>
                <p:cNvSpPr/>
                <p:nvPr/>
              </p:nvSpPr>
              <p:spPr>
                <a:xfrm>
                  <a:off x="6074289" y="1477930"/>
                  <a:ext cx="76200" cy="7620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027C339-D4A7-4A44-8AB8-68A815357BA7}"/>
                    </a:ext>
                  </a:extLst>
                </p:cNvPr>
                <p:cNvSpPr/>
                <p:nvPr/>
              </p:nvSpPr>
              <p:spPr>
                <a:xfrm>
                  <a:off x="6689211" y="1663147"/>
                  <a:ext cx="76200" cy="7620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202D59F-2BAD-4949-BBCC-F308F2B6E306}"/>
                    </a:ext>
                  </a:extLst>
                </p:cNvPr>
                <p:cNvSpPr/>
                <p:nvPr/>
              </p:nvSpPr>
              <p:spPr>
                <a:xfrm>
                  <a:off x="7734525" y="1676103"/>
                  <a:ext cx="76200" cy="7620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85F8078-A69D-7940-80DD-D2D2502DEDF8}"/>
              </a:ext>
            </a:extLst>
          </p:cNvPr>
          <p:cNvSpPr txBox="1"/>
          <p:nvPr/>
        </p:nvSpPr>
        <p:spPr>
          <a:xfrm rot="20025840">
            <a:off x="4565073" y="3888625"/>
            <a:ext cx="915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radley Hand" pitchFamily="2" charset="77"/>
              </a:rPr>
              <a:t>Y</a:t>
            </a:r>
            <a:endParaRPr lang="en-US" sz="2400" baseline="-25000" dirty="0">
              <a:solidFill>
                <a:schemeClr val="accent1">
                  <a:lumMod val="75000"/>
                </a:schemeClr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178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2511-EDA2-9C4E-9295-FEE0DDD9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for FDA in wearables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53089-FF91-4A4E-B794-886A2770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1141"/>
            <a:ext cx="10515600" cy="40605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Less pre-processing of the raw data </a:t>
            </a:r>
          </a:p>
          <a:p>
            <a:pPr lvl="1"/>
            <a:r>
              <a:rPr lang="en-US" dirty="0"/>
              <a:t>Compare across different studies</a:t>
            </a:r>
          </a:p>
          <a:p>
            <a:pPr lvl="1"/>
            <a:r>
              <a:rPr lang="en-US" dirty="0"/>
              <a:t>Compare across devices, manufacturers, wear locations</a:t>
            </a:r>
          </a:p>
          <a:p>
            <a:pPr lvl="1"/>
            <a:endParaRPr lang="en-US" dirty="0"/>
          </a:p>
          <a:p>
            <a:r>
              <a:rPr lang="en-US" dirty="0"/>
              <a:t>Better ways of imputing data</a:t>
            </a:r>
          </a:p>
          <a:p>
            <a:pPr lvl="1"/>
            <a:r>
              <a:rPr lang="en-US" dirty="0"/>
              <a:t>Missing data is a big problem in wearables</a:t>
            </a:r>
          </a:p>
          <a:p>
            <a:pPr lvl="1"/>
            <a:endParaRPr lang="en-US" dirty="0"/>
          </a:p>
          <a:p>
            <a:r>
              <a:rPr lang="en-US" dirty="0"/>
              <a:t>Time-dependent interpretations, potentially across devices</a:t>
            </a:r>
          </a:p>
          <a:p>
            <a:pPr lvl="1"/>
            <a:r>
              <a:rPr lang="en-US" dirty="0"/>
              <a:t>Timing and consistency</a:t>
            </a:r>
          </a:p>
          <a:p>
            <a:pPr lvl="1"/>
            <a:r>
              <a:rPr lang="en-US" dirty="0"/>
              <a:t>Integrating all behaviors (jointly analyze PA, sleep, sedentary behavior)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53089-FF91-4A4E-B794-886A2770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39265"/>
            <a:ext cx="10515600" cy="2024876"/>
          </a:xfrm>
        </p:spPr>
        <p:txBody>
          <a:bodyPr>
            <a:normAutofit/>
          </a:bodyPr>
          <a:lstStyle/>
          <a:p>
            <a:r>
              <a:rPr lang="en-US" dirty="0"/>
              <a:t>Goals of this analysis	</a:t>
            </a:r>
          </a:p>
          <a:p>
            <a:pPr lvl="1"/>
            <a:r>
              <a:rPr lang="en-US" dirty="0"/>
              <a:t>Understand patterns of physical activity using functional data methods </a:t>
            </a:r>
          </a:p>
          <a:p>
            <a:pPr lvl="1"/>
            <a:r>
              <a:rPr lang="en-US" dirty="0"/>
              <a:t>Huge dataset (&gt;80,000)- still computationally feasible?</a:t>
            </a:r>
          </a:p>
          <a:p>
            <a:pPr lvl="1"/>
            <a:r>
              <a:rPr lang="en-US" dirty="0"/>
              <a:t>Focused on age, gender differences in daily patterns of PA</a:t>
            </a:r>
          </a:p>
          <a:p>
            <a:pPr lvl="1"/>
            <a:r>
              <a:rPr lang="en-US" dirty="0"/>
              <a:t>Analyzed an “average” 24-hour day for each subject</a:t>
            </a:r>
          </a:p>
          <a:p>
            <a:pPr lvl="1"/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FA8B17-EB3B-6544-8991-F521A1D35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0" y="994611"/>
            <a:ext cx="11501690" cy="326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0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2511-EDA2-9C4E-9295-FEE0DDD9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UK Biobank Accelerometry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53089-FF91-4A4E-B794-886A2770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16393"/>
            <a:ext cx="10891345" cy="4442061"/>
          </a:xfrm>
        </p:spPr>
        <p:txBody>
          <a:bodyPr>
            <a:normAutofit/>
          </a:bodyPr>
          <a:lstStyle/>
          <a:p>
            <a:r>
              <a:rPr lang="en-US" dirty="0"/>
              <a:t>88,793 subjects </a:t>
            </a:r>
          </a:p>
          <a:p>
            <a:pPr lvl="1"/>
            <a:r>
              <a:rPr lang="en-US" dirty="0"/>
              <a:t>39,255 men and 49,538 women</a:t>
            </a:r>
          </a:p>
          <a:p>
            <a:pPr lvl="1"/>
            <a:r>
              <a:rPr lang="en-US" dirty="0"/>
              <a:t>42-78 years of age (mean: 61.9 years of age)</a:t>
            </a:r>
          </a:p>
          <a:p>
            <a:pPr lvl="1"/>
            <a:endParaRPr lang="en-US" dirty="0"/>
          </a:p>
          <a:p>
            <a:r>
              <a:rPr lang="en-US" dirty="0"/>
              <a:t>Raw acceleration data was aggregated reproducibly</a:t>
            </a:r>
          </a:p>
          <a:p>
            <a:pPr lvl="1"/>
            <a:r>
              <a:rPr lang="en-US" dirty="0"/>
              <a:t>Euclidean norm minus one (ENMO) of raw tri-axial accelerometer data</a:t>
            </a:r>
          </a:p>
          <a:p>
            <a:pPr lvl="2"/>
            <a:r>
              <a:rPr lang="en-US" dirty="0"/>
              <a:t>Produces sub-second “activity count” that is open-source and reproducible	</a:t>
            </a:r>
          </a:p>
          <a:p>
            <a:pPr lvl="1"/>
            <a:r>
              <a:rPr lang="en-US" dirty="0"/>
              <a:t>Averaged activity count at minute level for each subject</a:t>
            </a:r>
          </a:p>
          <a:p>
            <a:pPr lvl="2"/>
            <a:r>
              <a:rPr lang="en-US" dirty="0"/>
              <a:t>Produces 24-hour minute-by-minute trajectories or activity profiles</a:t>
            </a:r>
          </a:p>
          <a:p>
            <a:pPr lvl="2"/>
            <a:r>
              <a:rPr lang="en-US" dirty="0"/>
              <a:t>1440 minutes of observation for each subject</a:t>
            </a:r>
          </a:p>
        </p:txBody>
      </p:sp>
    </p:spTree>
    <p:extLst>
      <p:ext uri="{BB962C8B-B14F-4D97-AF65-F5344CB8AC3E}">
        <p14:creationId xmlns:p14="http://schemas.microsoft.com/office/powerpoint/2010/main" val="146934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2511-EDA2-9C4E-9295-FEE0DDD9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Diurnal patterns in physical activity across 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53089-FF91-4A4E-B794-886A2770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7006"/>
            <a:ext cx="10896394" cy="4060569"/>
          </a:xfrm>
        </p:spPr>
        <p:txBody>
          <a:bodyPr/>
          <a:lstStyle/>
          <a:p>
            <a:r>
              <a:rPr lang="en-US" dirty="0"/>
              <a:t>Average activity intensity across ages for males (left) and females (right) from functional regression</a:t>
            </a:r>
          </a:p>
          <a:p>
            <a:endParaRPr lang="en-US" dirty="0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43992EA5-DD4A-F94B-A1D7-0E89F5098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8"/>
          <a:stretch/>
        </p:blipFill>
        <p:spPr>
          <a:xfrm>
            <a:off x="457406" y="2743200"/>
            <a:ext cx="1089639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9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2511-EDA2-9C4E-9295-FEE0DDD9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Biobank Analysis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53089-FF91-4A4E-B794-886A27709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 decreases with age for males and females</a:t>
            </a:r>
          </a:p>
          <a:p>
            <a:pPr lvl="1"/>
            <a:r>
              <a:rPr lang="en-US" dirty="0"/>
              <a:t>This decrease occurs predominantly in afternoon/evening hours</a:t>
            </a:r>
          </a:p>
          <a:p>
            <a:endParaRPr lang="en-US" dirty="0"/>
          </a:p>
          <a:p>
            <a:r>
              <a:rPr lang="en-US" dirty="0"/>
              <a:t> Females have higher probability of being active, especially at older ages</a:t>
            </a:r>
          </a:p>
          <a:p>
            <a:pPr lvl="1"/>
            <a:r>
              <a:rPr lang="en-US" dirty="0"/>
              <a:t>Comes from FDA analysis of sedentary behavior in this data</a:t>
            </a:r>
          </a:p>
          <a:p>
            <a:endParaRPr lang="en-US" dirty="0"/>
          </a:p>
          <a:p>
            <a:r>
              <a:rPr lang="en-US" dirty="0"/>
              <a:t>Similar patterns are seen in BLSA, NHANES</a:t>
            </a:r>
          </a:p>
          <a:p>
            <a:pPr lvl="1"/>
            <a:r>
              <a:rPr lang="en-US" dirty="0"/>
              <a:t>Suggests social/behavioral patterns shared across populations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95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neric Colorado School of Public Health">
      <a:dk1>
        <a:srgbClr val="FFFFFF"/>
      </a:dk1>
      <a:lt1>
        <a:srgbClr val="080808"/>
      </a:lt1>
      <a:dk2>
        <a:srgbClr val="D8D8D8"/>
      </a:dk2>
      <a:lt2>
        <a:srgbClr val="080808"/>
      </a:lt2>
      <a:accent1>
        <a:srgbClr val="008239"/>
      </a:accent1>
      <a:accent2>
        <a:srgbClr val="005390"/>
      </a:accent2>
      <a:accent3>
        <a:srgbClr val="542378"/>
      </a:accent3>
      <a:accent4>
        <a:srgbClr val="7F0000"/>
      </a:accent4>
      <a:accent5>
        <a:srgbClr val="FFC000"/>
      </a:accent5>
      <a:accent6>
        <a:srgbClr val="262627"/>
      </a:accent6>
      <a:hlink>
        <a:srgbClr val="080808"/>
      </a:hlink>
      <a:folHlink>
        <a:srgbClr val="08080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15873</TotalTime>
  <Words>765</Words>
  <Application>Microsoft Office PowerPoint</Application>
  <PresentationFormat>Widescreen</PresentationFormat>
  <Paragraphs>124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</vt:lpstr>
      <vt:lpstr>Avenir Book</vt:lpstr>
      <vt:lpstr>Bradley Hand</vt:lpstr>
      <vt:lpstr>Calibri</vt:lpstr>
      <vt:lpstr>Cambria Math</vt:lpstr>
      <vt:lpstr>Office Theme</vt:lpstr>
      <vt:lpstr>Functional data analysis with wearable device data</vt:lpstr>
      <vt:lpstr>What do wearables offer?</vt:lpstr>
      <vt:lpstr>Accelerometer data processing pipeline </vt:lpstr>
      <vt:lpstr>Functional data analysis (FDA)</vt:lpstr>
      <vt:lpstr>Uses for FDA in wearables</vt:lpstr>
      <vt:lpstr>PowerPoint Presentation</vt:lpstr>
      <vt:lpstr> UK Biobank Accelerometry Data</vt:lpstr>
      <vt:lpstr>Diurnal patterns in physical activity across ages</vt:lpstr>
      <vt:lpstr>UK Biobank Analysis Takeaways</vt:lpstr>
      <vt:lpstr>Other ongoing “wearables” and FDA projects </vt:lpstr>
      <vt:lpstr>Thanks!</vt:lpstr>
      <vt:lpstr>Activity drop off occurs mainly in evening hours</vt:lpstr>
      <vt:lpstr>Reproducibility and rigor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Test Presentation</dc:title>
  <dc:creator>Price, Kara</dc:creator>
  <cp:lastModifiedBy>Koons, Melissa</cp:lastModifiedBy>
  <cp:revision>329</cp:revision>
  <cp:lastPrinted>2021-04-14T02:38:08Z</cp:lastPrinted>
  <dcterms:created xsi:type="dcterms:W3CDTF">2015-07-27T20:53:12Z</dcterms:created>
  <dcterms:modified xsi:type="dcterms:W3CDTF">2022-04-12T22:21:21Z</dcterms:modified>
</cp:coreProperties>
</file>