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388" r:id="rId3"/>
    <p:sldId id="396" r:id="rId4"/>
    <p:sldId id="399" r:id="rId5"/>
    <p:sldId id="402" r:id="rId6"/>
    <p:sldId id="403" r:id="rId7"/>
    <p:sldId id="417" r:id="rId8"/>
    <p:sldId id="397" r:id="rId9"/>
    <p:sldId id="404" r:id="rId10"/>
    <p:sldId id="407" r:id="rId11"/>
    <p:sldId id="420" r:id="rId12"/>
    <p:sldId id="381" r:id="rId13"/>
    <p:sldId id="398" r:id="rId14"/>
    <p:sldId id="410" r:id="rId15"/>
    <p:sldId id="411" r:id="rId16"/>
    <p:sldId id="412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easy, Seth" initials="CS" lastIdx="1" clrIdx="0">
    <p:extLst>
      <p:ext uri="{19B8F6BF-5375-455C-9EA6-DF929625EA0E}">
        <p15:presenceInfo xmlns:p15="http://schemas.microsoft.com/office/powerpoint/2012/main" userId="S::seth.creasy@cuanschutz.edu::1e232cde-05ad-43e7-a069-31a713f452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1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3E1FC-CCF2-48B0-8141-EEA5E9608564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6F8D-31D5-4651-A81D-122A961F4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6F8D-31D5-4651-A81D-122A961F46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5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2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2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3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E975-D1B8-42B4-8283-6EF74FA3CC88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4CAE-23F2-4474-9EB9-DBA9C4F5C0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5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811" y="683581"/>
            <a:ext cx="9096375" cy="155359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Using Wearables in</a:t>
            </a:r>
            <a:br>
              <a:rPr lang="en-US" dirty="0"/>
            </a:br>
            <a:r>
              <a:rPr lang="en-US" dirty="0"/>
              <a:t> Clinical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C35F6-CD62-4BF5-B377-1026BF820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2653" y="1709028"/>
            <a:ext cx="5006686" cy="4005349"/>
          </a:xfrm>
          <a:prstGeom prst="rect">
            <a:avLst/>
          </a:prstGeom>
        </p:spPr>
      </p:pic>
      <p:sp>
        <p:nvSpPr>
          <p:cNvPr id="8" name="Subtitle 5">
            <a:extLst>
              <a:ext uri="{FF2B5EF4-FFF2-40B4-BE49-F238E27FC236}">
                <a16:creationId xmlns:a16="http://schemas.microsoft.com/office/drawing/2014/main" id="{A418AF6F-F87F-4A13-9DF6-46A1FFC33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759" y="5575177"/>
            <a:ext cx="7130475" cy="12828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Seth A. Creasy, PhD</a:t>
            </a:r>
          </a:p>
          <a:p>
            <a:pPr>
              <a:spcBef>
                <a:spcPts val="0"/>
              </a:spcBef>
            </a:pPr>
            <a:r>
              <a:rPr lang="en-US" dirty="0"/>
              <a:t>Assistant Professor</a:t>
            </a:r>
          </a:p>
          <a:p>
            <a:pPr>
              <a:spcBef>
                <a:spcPts val="0"/>
              </a:spcBef>
            </a:pPr>
            <a:r>
              <a:rPr lang="en-US" dirty="0"/>
              <a:t>Department of Medicine</a:t>
            </a:r>
          </a:p>
        </p:txBody>
      </p:sp>
    </p:spTree>
    <p:extLst>
      <p:ext uri="{BB962C8B-B14F-4D97-AF65-F5344CB8AC3E}">
        <p14:creationId xmlns:p14="http://schemas.microsoft.com/office/powerpoint/2010/main" val="117075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22" y="2731956"/>
            <a:ext cx="9885219" cy="3033713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2400" dirty="0"/>
              <a:t>Weight loss maintainers engage in lower amounts of total sedentary time compared to controls with obesity</a:t>
            </a:r>
          </a:p>
          <a:p>
            <a:pPr lvl="2" algn="ctr">
              <a:buFontTx/>
              <a:buChar char="-"/>
            </a:pPr>
            <a:endParaRPr lang="en-US" sz="2400" dirty="0"/>
          </a:p>
          <a:p>
            <a:pPr marL="914400" lvl="2" indent="0" algn="ctr">
              <a:buNone/>
            </a:pPr>
            <a:r>
              <a:rPr lang="en-US" sz="2400" dirty="0"/>
              <a:t>Weight loss maintainers engage in ~1 fewer bout of sedentary behavior &gt;30 minutes compared to controls with obesity</a:t>
            </a:r>
          </a:p>
          <a:p>
            <a:pPr lvl="2" algn="ctr">
              <a:buFontTx/>
              <a:buChar char="-"/>
            </a:pPr>
            <a:endParaRPr lang="en-US" sz="2400" dirty="0"/>
          </a:p>
          <a:p>
            <a:pPr marL="914400" lvl="2" indent="0" algn="ctr">
              <a:buNone/>
            </a:pPr>
            <a:r>
              <a:rPr lang="en-US" sz="2400" dirty="0"/>
              <a:t>Weight loss maintainers break up their sedentary time ~6 times every hour which was more than controls with and without obesity.</a:t>
            </a:r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81233-09E9-40A3-A523-A88AAF614E82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Clinical Implications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DD43A-BB19-491A-9493-CDAC7E5AE37C}"/>
              </a:ext>
            </a:extLst>
          </p:cNvPr>
          <p:cNvSpPr txBox="1"/>
          <p:nvPr/>
        </p:nvSpPr>
        <p:spPr>
          <a:xfrm>
            <a:off x="8765309" y="6337650"/>
            <a:ext cx="350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Ostendorf et al. </a:t>
            </a:r>
            <a:r>
              <a:rPr lang="en-US" i="1" dirty="0"/>
              <a:t>Obesity</a:t>
            </a:r>
            <a:r>
              <a:rPr lang="en-US" dirty="0"/>
              <a:t>, 2018.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AB6AA2-5622-4548-9702-A01058338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94"/>
          <a:stretch/>
        </p:blipFill>
        <p:spPr>
          <a:xfrm>
            <a:off x="9116796" y="1113355"/>
            <a:ext cx="1148797" cy="13193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489D92E-13ED-4154-8B92-1FDD58703731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62" y="1096712"/>
            <a:ext cx="1320800" cy="1320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5E6DE1-2CF7-4B01-A38D-B74AE42B5AD0}"/>
              </a:ext>
            </a:extLst>
          </p:cNvPr>
          <p:cNvSpPr txBox="1"/>
          <p:nvPr/>
        </p:nvSpPr>
        <p:spPr>
          <a:xfrm>
            <a:off x="3419200" y="1349746"/>
            <a:ext cx="5346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99"/>
                </a:solidFill>
              </a:rPr>
              <a:t>CU-Anschutz Shoutout</a:t>
            </a:r>
          </a:p>
          <a:p>
            <a:pPr algn="ctr"/>
            <a:r>
              <a:rPr lang="en-US" dirty="0"/>
              <a:t>Danielle Ostendorf, PhD and Victoria Catenacci, MD</a:t>
            </a:r>
          </a:p>
        </p:txBody>
      </p:sp>
    </p:spTree>
    <p:extLst>
      <p:ext uri="{BB962C8B-B14F-4D97-AF65-F5344CB8AC3E}">
        <p14:creationId xmlns:p14="http://schemas.microsoft.com/office/powerpoint/2010/main" val="19088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00176"/>
            <a:ext cx="11144250" cy="4415408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endParaRPr lang="en-US" sz="2800" dirty="0"/>
          </a:p>
          <a:p>
            <a:pPr lvl="2" algn="ctr">
              <a:buFont typeface="Wingdings" panose="05000000000000000000" pitchFamily="2" charset="2"/>
              <a:buChar char="ü"/>
            </a:pPr>
            <a:r>
              <a:rPr lang="en-US" sz="2800" dirty="0"/>
              <a:t>Recommendations/Guidelines around sedentary behavior</a:t>
            </a:r>
          </a:p>
          <a:p>
            <a:pPr marL="914400" lvl="2" indent="0" algn="ctr">
              <a:buNone/>
            </a:pPr>
            <a:r>
              <a:rPr lang="en-US" sz="2800" dirty="0"/>
              <a:t>(WHO Guidelines announced in 2020)</a:t>
            </a:r>
          </a:p>
          <a:p>
            <a:pPr lvl="2" algn="ctr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2" algn="ctr">
              <a:buFont typeface="Wingdings" panose="05000000000000000000" pitchFamily="2" charset="2"/>
              <a:buChar char="ü"/>
            </a:pPr>
            <a:r>
              <a:rPr lang="en-US" sz="2800" dirty="0"/>
              <a:t>What is the importance of sedentary behavior within context of other behaviors?</a:t>
            </a:r>
          </a:p>
          <a:p>
            <a:pPr marL="914400" lvl="2" indent="0" algn="ctr">
              <a:buNone/>
            </a:pPr>
            <a:endParaRPr lang="en-US" sz="2800" dirty="0"/>
          </a:p>
          <a:p>
            <a:pPr lvl="2" algn="ctr">
              <a:buFont typeface="Wingdings" panose="05000000000000000000" pitchFamily="2" charset="2"/>
              <a:buChar char="ü"/>
            </a:pPr>
            <a:r>
              <a:rPr lang="en-US" sz="2800" dirty="0"/>
              <a:t>Strategies to improve congruence between devices</a:t>
            </a:r>
            <a:endParaRPr lang="en-US" dirty="0"/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408CC5-18F2-4521-92CA-C4B4E8AAABCC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7430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unning Stick Figure Clip Art, PNG, 512x512px, Running, Animatio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2805">
                        <a14:foregroundMark x1="67317" y1="14648" x2="67317" y2="1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38287"/>
            <a:ext cx="78105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52DF8C-1AAB-4556-899F-34A838E3E097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133435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489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Wearables use posture and movement to determine variables related to physical activity (can also include heart rate, skin temperature, age, sex, etc.):</a:t>
            </a:r>
          </a:p>
          <a:p>
            <a:pPr lvl="2">
              <a:buFontTx/>
              <a:buChar char="-"/>
            </a:pPr>
            <a:r>
              <a:rPr lang="en-US" b="1" dirty="0"/>
              <a:t>Volume</a:t>
            </a:r>
            <a:r>
              <a:rPr lang="en-US" dirty="0"/>
              <a:t> (total counts, total steps, total energy expenditure)</a:t>
            </a:r>
          </a:p>
          <a:p>
            <a:pPr lvl="2">
              <a:buFontTx/>
              <a:buChar char="-"/>
            </a:pPr>
            <a:r>
              <a:rPr lang="en-US" b="1" dirty="0"/>
              <a:t>Intensity</a:t>
            </a:r>
            <a:r>
              <a:rPr lang="en-US" dirty="0"/>
              <a:t> (time spent in light, moderate, and vigorous intensity physical activity)</a:t>
            </a:r>
          </a:p>
          <a:p>
            <a:pPr lvl="2">
              <a:buFontTx/>
              <a:buChar char="-"/>
            </a:pPr>
            <a:r>
              <a:rPr lang="en-US" b="1" dirty="0"/>
              <a:t>Timing</a:t>
            </a:r>
            <a:r>
              <a:rPr lang="en-US" dirty="0"/>
              <a:t> (clock time, relative to waking, relative to another event)</a:t>
            </a:r>
          </a:p>
          <a:p>
            <a:pPr lvl="2">
              <a:buFontTx/>
              <a:buChar char="-"/>
            </a:pPr>
            <a:r>
              <a:rPr lang="en-US" b="1" dirty="0"/>
              <a:t>Duration</a:t>
            </a:r>
            <a:r>
              <a:rPr lang="en-US" dirty="0"/>
              <a:t> (time spent engaging in moderate to vigorous physical activity, time spent in bouts of &gt;10 minutes)</a:t>
            </a:r>
          </a:p>
          <a:p>
            <a:pPr lvl="2">
              <a:buFontTx/>
              <a:buChar char="-"/>
            </a:pPr>
            <a:r>
              <a:rPr lang="en-US" b="1" dirty="0"/>
              <a:t>Behavior</a:t>
            </a:r>
            <a:r>
              <a:rPr lang="en-US" dirty="0"/>
              <a:t> (pattern recognition to determine type of activity)</a:t>
            </a:r>
          </a:p>
          <a:p>
            <a:pPr lvl="2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A0C161-2515-4BAE-956B-5569A32F31E7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Measures of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34204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92506-4D81-426A-AB20-C26B1D855089}"/>
              </a:ext>
            </a:extLst>
          </p:cNvPr>
          <p:cNvSpPr txBox="1"/>
          <p:nvPr/>
        </p:nvSpPr>
        <p:spPr>
          <a:xfrm>
            <a:off x="8686801" y="6337650"/>
            <a:ext cx="358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Wahl et al. </a:t>
            </a:r>
            <a:r>
              <a:rPr lang="en-US" i="1" dirty="0"/>
              <a:t>Front Physiol</a:t>
            </a:r>
            <a:r>
              <a:rPr lang="en-US" dirty="0"/>
              <a:t>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908292-2684-471D-8AA6-771E79EC3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333" y1="16000" x2="90333" y2="16000"/>
                        <a14:foregroundMark x1="97000" y1="54667" x2="97000" y2="54667"/>
                        <a14:foregroundMark x1="84667" y1="96000" x2="84667" y2="96000"/>
                        <a14:foregroundMark x1="69333" y1="90333" x2="69333" y2="90333"/>
                        <a14:foregroundMark x1="36000" y1="76667" x2="36000" y2="76667"/>
                        <a14:foregroundMark x1="36000" y1="63000" x2="36000" y2="63000"/>
                        <a14:foregroundMark x1="40333" y1="90667" x2="40333" y2="90667"/>
                        <a14:foregroundMark x1="21333" y1="25667" x2="21333" y2="25667"/>
                        <a14:foregroundMark x1="22000" y1="18333" x2="22000" y2="18333"/>
                        <a14:foregroundMark x1="20333" y1="10000" x2="20333" y2="10000"/>
                        <a14:foregroundMark x1="17667" y1="7333" x2="17667" y2="7333"/>
                        <a14:foregroundMark x1="8333" y1="9000" x2="8333" y2="9000"/>
                        <a14:foregroundMark x1="8000" y1="19333" x2="8000" y2="19333"/>
                        <a14:foregroundMark x1="9000" y1="31667" x2="9000" y2="31667"/>
                        <a14:foregroundMark x1="19667" y1="32000" x2="19667" y2="32000"/>
                        <a14:foregroundMark x1="28333" y1="23000" x2="28333" y2="23000"/>
                        <a14:foregroundMark x1="26000" y1="15333" x2="26000" y2="15333"/>
                        <a14:foregroundMark x1="23000" y1="6333" x2="23000" y2="6333"/>
                        <a14:foregroundMark x1="81000" y1="24667" x2="81000" y2="24667"/>
                        <a14:foregroundMark x1="89333" y1="10000" x2="89333" y2="10000"/>
                        <a14:foregroundMark x1="93333" y1="12000" x2="93333" y2="12000"/>
                        <a14:foregroundMark x1="93000" y1="31333" x2="93000" y2="31333"/>
                        <a14:foregroundMark x1="91667" y1="24000" x2="91667" y2="24000"/>
                        <a14:foregroundMark x1="96333" y1="23000" x2="96333" y2="23000"/>
                        <a14:foregroundMark x1="93333" y1="18667" x2="93333" y2="18667"/>
                        <a14:foregroundMark x1="93000" y1="21667" x2="93000" y2="21667"/>
                        <a14:foregroundMark x1="93000" y1="24000" x2="93000" y2="24000"/>
                        <a14:foregroundMark x1="93000" y1="25000" x2="93000" y2="25000"/>
                        <a14:foregroundMark x1="93000" y1="25667" x2="93000" y2="25667"/>
                        <a14:foregroundMark x1="93000" y1="26333" x2="93000" y2="26333"/>
                        <a14:foregroundMark x1="90333" y1="34333" x2="90333" y2="34333"/>
                        <a14:foregroundMark x1="82667" y1="34333" x2="82667" y2="34333"/>
                        <a14:foregroundMark x1="95667" y1="50333" x2="95667" y2="50333"/>
                        <a14:foregroundMark x1="94667" y1="46000" x2="94667" y2="46000"/>
                        <a14:foregroundMark x1="93000" y1="47667" x2="93000" y2="47667"/>
                        <a14:foregroundMark x1="96667" y1="61333" x2="96667" y2="61333"/>
                        <a14:foregroundMark x1="96333" y1="70000" x2="96333" y2="70000"/>
                        <a14:foregroundMark x1="94667" y1="74333" x2="94667" y2="74333"/>
                        <a14:foregroundMark x1="95000" y1="60667" x2="95000" y2="60667"/>
                        <a14:foregroundMark x1="73667" y1="93333" x2="73667" y2="93333"/>
                        <a14:foregroundMark x1="69000" y1="87333" x2="69000" y2="87333"/>
                        <a14:foregroundMark x1="65667" y1="84667" x2="65667" y2="84667"/>
                        <a14:foregroundMark x1="65667" y1="84667" x2="65667" y2="84667"/>
                        <a14:foregroundMark x1="64667" y1="81333" x2="64667" y2="81333"/>
                        <a14:foregroundMark x1="64000" y1="88000" x2="64000" y2="88000"/>
                        <a14:foregroundMark x1="81333" y1="92333" x2="81333" y2="92333"/>
                        <a14:foregroundMark x1="85000" y1="89333" x2="85000" y2="89333"/>
                        <a14:foregroundMark x1="78667" y1="84000" x2="78667" y2="84000"/>
                        <a14:foregroundMark x1="72667" y1="81333" x2="72667" y2="81333"/>
                        <a14:foregroundMark x1="72667" y1="81333" x2="72667" y2="81333"/>
                        <a14:foregroundMark x1="77667" y1="81333" x2="77667" y2="81333"/>
                        <a14:foregroundMark x1="84667" y1="85667" x2="84667" y2="85667"/>
                        <a14:foregroundMark x1="88667" y1="91000" x2="88667" y2="91000"/>
                        <a14:foregroundMark x1="86333" y1="95667" x2="86333" y2="95667"/>
                        <a14:foregroundMark x1="76000" y1="95667" x2="76000" y2="95667"/>
                        <a14:foregroundMark x1="69667" y1="86333" x2="69667" y2="86333"/>
                        <a14:foregroundMark x1="66333" y1="82000" x2="66333" y2="82000"/>
                        <a14:foregroundMark x1="63333" y1="83333" x2="63333" y2="83333"/>
                        <a14:foregroundMark x1="61667" y1="84333" x2="61667" y2="84333"/>
                        <a14:foregroundMark x1="95333" y1="65000" x2="95333" y2="65000"/>
                        <a14:foregroundMark x1="97333" y1="63667" x2="97333" y2="63667"/>
                        <a14:foregroundMark x1="97667" y1="57333" x2="97667" y2="57333"/>
                        <a14:foregroundMark x1="94000" y1="56333" x2="94000" y2="56333"/>
                        <a14:foregroundMark x1="94333" y1="53000" x2="94333" y2="53000"/>
                        <a14:foregroundMark x1="95000" y1="51000" x2="95000" y2="51000"/>
                        <a14:foregroundMark x1="95000" y1="72667" x2="95000" y2="72667"/>
                        <a14:foregroundMark x1="95000" y1="70000" x2="95000" y2="70000"/>
                        <a14:foregroundMark x1="97667" y1="68000" x2="97667" y2="68000"/>
                        <a14:foregroundMark x1="95667" y1="28667" x2="95667" y2="28667"/>
                        <a14:foregroundMark x1="90000" y1="28000" x2="90000" y2="28000"/>
                        <a14:foregroundMark x1="89667" y1="22000" x2="89667" y2="22000"/>
                        <a14:foregroundMark x1="95333" y1="19000" x2="95333" y2="19000"/>
                        <a14:foregroundMark x1="87667" y1="12333" x2="87667" y2="12333"/>
                        <a14:foregroundMark x1="92333" y1="9000" x2="92333" y2="9000"/>
                        <a14:foregroundMark x1="86333" y1="7000" x2="86333" y2="7000"/>
                        <a14:foregroundMark x1="90333" y1="4667" x2="90333" y2="4667"/>
                        <a14:foregroundMark x1="82333" y1="4000" x2="82333" y2="4000"/>
                        <a14:foregroundMark x1="87000" y1="4000" x2="87000" y2="4000"/>
                        <a14:foregroundMark x1="80000" y1="11333" x2="80000" y2="11333"/>
                        <a14:foregroundMark x1="76000" y1="15000" x2="76000" y2="15000"/>
                        <a14:foregroundMark x1="82000" y1="19333" x2="82000" y2="19333"/>
                        <a14:foregroundMark x1="80000" y1="29333" x2="80000" y2="29333"/>
                        <a14:foregroundMark x1="80000" y1="29333" x2="80000" y2="29333"/>
                        <a14:foregroundMark x1="82667" y1="32333" x2="82667" y2="32333"/>
                        <a14:foregroundMark x1="79000" y1="34000" x2="79000" y2="34000"/>
                        <a14:foregroundMark x1="87333" y1="35333" x2="87333" y2="35333"/>
                        <a14:foregroundMark x1="92333" y1="6000" x2="92333" y2="6000"/>
                        <a14:foregroundMark x1="84667" y1="4667" x2="84667" y2="4667"/>
                        <a14:foregroundMark x1="79333" y1="4000" x2="79333" y2="4000"/>
                        <a14:foregroundMark x1="77333" y1="5000" x2="77333" y2="5000"/>
                        <a14:foregroundMark x1="74667" y1="9333" x2="74667" y2="9333"/>
                        <a14:foregroundMark x1="73667" y1="14333" x2="73667" y2="14333"/>
                        <a14:foregroundMark x1="74000" y1="19333" x2="74000" y2="19333"/>
                        <a14:foregroundMark x1="75000" y1="29667" x2="75000" y2="29667"/>
                        <a14:foregroundMark x1="76000" y1="29333" x2="76000" y2="29333"/>
                        <a14:foregroundMark x1="77333" y1="90667" x2="77333" y2="90667"/>
                        <a14:foregroundMark x1="73333" y1="87333" x2="73333" y2="87333"/>
                        <a14:foregroundMark x1="43667" y1="83333" x2="43667" y2="83333"/>
                        <a14:foregroundMark x1="44000" y1="68333" x2="44000" y2="68333"/>
                        <a14:foregroundMark x1="33667" y1="70333" x2="32333" y2="70667"/>
                        <a14:foregroundMark x1="35667" y1="78000" x2="35667" y2="78000"/>
                        <a14:foregroundMark x1="42333" y1="79000" x2="42333" y2="79000"/>
                        <a14:foregroundMark x1="40000" y1="75333" x2="40000" y2="74000"/>
                        <a14:foregroundMark x1="39000" y1="70000" x2="39000" y2="70000"/>
                        <a14:foregroundMark x1="39000" y1="67333" x2="39000" y2="89333"/>
                        <a14:foregroundMark x1="34667" y1="88000" x2="34667" y2="88000"/>
                        <a14:foregroundMark x1="44000" y1="72667" x2="44000" y2="72667"/>
                        <a14:foregroundMark x1="32333" y1="73667" x2="32333" y2="73667"/>
                        <a14:foregroundMark x1="40000" y1="66667" x2="40000" y2="66667"/>
                        <a14:foregroundMark x1="37667" y1="64000" x2="37667" y2="64000"/>
                        <a14:foregroundMark x1="35000" y1="66000" x2="35000" y2="66000"/>
                        <a14:foregroundMark x1="32667" y1="62667" x2="32667" y2="62667"/>
                        <a14:foregroundMark x1="29667" y1="67333" x2="29667" y2="67333"/>
                        <a14:foregroundMark x1="28000" y1="74000" x2="28000" y2="74000"/>
                        <a14:foregroundMark x1="28667" y1="84000" x2="28667" y2="84000"/>
                        <a14:foregroundMark x1="30333" y1="89333" x2="30333" y2="89333"/>
                        <a14:foregroundMark x1="34667" y1="86667" x2="34667" y2="86667"/>
                        <a14:foregroundMark x1="37333" y1="84333" x2="37333" y2="84333"/>
                        <a14:foregroundMark x1="35000" y1="83333" x2="35000" y2="83333"/>
                        <a14:foregroundMark x1="43667" y1="81000" x2="43667" y2="81000"/>
                        <a14:foregroundMark x1="45333" y1="78333" x2="45333" y2="78333"/>
                        <a14:foregroundMark x1="42333" y1="74000" x2="42333" y2="74000"/>
                        <a14:foregroundMark x1="41000" y1="69333" x2="41000" y2="69333"/>
                        <a14:foregroundMark x1="41000" y1="66000" x2="41000" y2="66000"/>
                        <a14:foregroundMark x1="40333" y1="63333" x2="40333" y2="63333"/>
                        <a14:foregroundMark x1="35000" y1="70667" x2="35000" y2="70667"/>
                        <a14:foregroundMark x1="32667" y1="78333" x2="32667" y2="78333"/>
                        <a14:foregroundMark x1="33667" y1="86000" x2="33667" y2="86000"/>
                        <a14:foregroundMark x1="36333" y1="91667" x2="36333" y2="91667"/>
                        <a14:foregroundMark x1="42333" y1="90333" x2="42333" y2="90333"/>
                        <a14:foregroundMark x1="31667" y1="91333" x2="31667" y2="91333"/>
                        <a14:foregroundMark x1="27000" y1="86000" x2="27000" y2="86000"/>
                        <a14:foregroundMark x1="27667" y1="79333" x2="27667" y2="79333"/>
                        <a14:foregroundMark x1="27333" y1="77000" x2="27333" y2="77000"/>
                        <a14:foregroundMark x1="26000" y1="70000" x2="26000" y2="70000"/>
                        <a14:foregroundMark x1="26333" y1="67333" x2="26333" y2="67333"/>
                        <a14:foregroundMark x1="77667" y1="93333" x2="77667" y2="93333"/>
                        <a14:foregroundMark x1="81000" y1="95000" x2="81000" y2="95000"/>
                        <a14:foregroundMark x1="91667" y1="90333" x2="91667" y2="90333"/>
                        <a14:foregroundMark x1="88000" y1="86333" x2="88000" y2="86333"/>
                        <a14:foregroundMark x1="81000" y1="83667" x2="81000" y2="83667"/>
                        <a14:foregroundMark x1="69333" y1="70000" x2="69333" y2="70000"/>
                        <a14:foregroundMark x1="59000" y1="70000" x2="59000" y2="70000"/>
                        <a14:foregroundMark x1="76000" y1="69333" x2="76000" y2="69333"/>
                        <a14:foregroundMark x1="81333" y1="70333" x2="81333" y2="70333"/>
                        <a14:foregroundMark x1="82333" y1="66000" x2="82333" y2="66000"/>
                        <a14:foregroundMark x1="80000" y1="64000" x2="80000" y2="64000"/>
                        <a14:foregroundMark x1="55667" y1="68667" x2="55667" y2="68667"/>
                        <a14:foregroundMark x1="55667" y1="66000" x2="55667" y2="66000"/>
                        <a14:foregroundMark x1="62333" y1="70000" x2="62333" y2="70000"/>
                        <a14:foregroundMark x1="67667" y1="69333" x2="67667" y2="69333"/>
                        <a14:foregroundMark x1="64000" y1="68667" x2="64000" y2="68667"/>
                        <a14:foregroundMark x1="70000" y1="70667" x2="70000" y2="70667"/>
                        <a14:foregroundMark x1="73333" y1="70667" x2="73333" y2="70667"/>
                        <a14:foregroundMark x1="18333" y1="20000" x2="18333" y2="20000"/>
                        <a14:foregroundMark x1="15333" y1="11000" x2="15333" y2="11000"/>
                        <a14:foregroundMark x1="14667" y1="6667" x2="14667" y2="6667"/>
                        <a14:foregroundMark x1="9667" y1="4000" x2="9667" y2="4000"/>
                        <a14:foregroundMark x1="6000" y1="13333" x2="6000" y2="13333"/>
                        <a14:foregroundMark x1="5667" y1="18667" x2="5667" y2="18667"/>
                        <a14:foregroundMark x1="6667" y1="23667" x2="6667" y2="23667"/>
                        <a14:foregroundMark x1="10667" y1="27667" x2="10667" y2="27667"/>
                        <a14:foregroundMark x1="11667" y1="33000" x2="11667" y2="33000"/>
                        <a14:foregroundMark x1="16667" y1="33000" x2="16667" y2="33000"/>
                        <a14:foregroundMark x1="20667" y1="30667" x2="20667" y2="30667"/>
                        <a14:foregroundMark x1="24667" y1="29333" x2="24667" y2="29333"/>
                        <a14:foregroundMark x1="24667" y1="27667" x2="24667" y2="27667"/>
                        <a14:foregroundMark x1="24667" y1="24667" x2="24667" y2="24667"/>
                        <a14:foregroundMark x1="25333" y1="20333" x2="25333" y2="20333"/>
                        <a14:foregroundMark x1="26000" y1="19333" x2="26000" y2="19333"/>
                        <a14:foregroundMark x1="27667" y1="17667" x2="27667" y2="17667"/>
                        <a14:foregroundMark x1="21000" y1="14333" x2="20000" y2="14333"/>
                        <a14:foregroundMark x1="24667" y1="10667" x2="24667" y2="10667"/>
                        <a14:foregroundMark x1="18000" y1="10000" x2="18000" y2="10000"/>
                        <a14:foregroundMark x1="19333" y1="4667" x2="19333" y2="4667"/>
                        <a14:foregroundMark x1="12667" y1="4667" x2="12667" y2="4667"/>
                        <a14:foregroundMark x1="18000" y1="17667" x2="18000" y2="17667"/>
                        <a14:foregroundMark x1="20000" y1="22333" x2="20000" y2="22333"/>
                        <a14:foregroundMark x1="21333" y1="28667" x2="21333" y2="28667"/>
                        <a14:foregroundMark x1="23000" y1="31333" x2="23000" y2="31333"/>
                        <a14:foregroundMark x1="17000" y1="14000" x2="17000" y2="14000"/>
                        <a14:foregroundMark x1="12333" y1="9000" x2="12333" y2="9000"/>
                        <a14:foregroundMark x1="7667" y1="6000" x2="7667" y2="6000"/>
                        <a14:foregroundMark x1="9333" y1="14333" x2="9333" y2="14333"/>
                        <a14:foregroundMark x1="3000" y1="13667" x2="3000" y2="13667"/>
                        <a14:foregroundMark x1="5000" y1="9333" x2="5000" y2="9333"/>
                        <a14:foregroundMark x1="4000" y1="20333" x2="4000" y2="20333"/>
                        <a14:foregroundMark x1="10667" y1="18667" x2="10667" y2="18667"/>
                        <a14:foregroundMark x1="4667" y1="30000" x2="4667" y2="30000"/>
                        <a14:foregroundMark x1="12000" y1="30000" x2="12000" y2="30000"/>
                        <a14:foregroundMark x1="5333" y1="27667" x2="5333" y2="27667"/>
                        <a14:foregroundMark x1="9333" y1="24000" x2="9333" y2="24000"/>
                        <a14:foregroundMark x1="15000" y1="15333" x2="15000" y2="15333"/>
                        <a14:foregroundMark x1="31000" y1="53333" x2="31000" y2="53333"/>
                        <a14:foregroundMark x1="38333" y1="53333" x2="38333" y2="53333"/>
                        <a14:foregroundMark x1="45333" y1="53333" x2="45333" y2="53333"/>
                        <a14:foregroundMark x1="49000" y1="53333" x2="49000" y2="53333"/>
                        <a14:foregroundMark x1="26000" y1="54667" x2="26000" y2="54667"/>
                        <a14:foregroundMark x1="26333" y1="52333" x2="26333" y2="52333"/>
                        <a14:foregroundMark x1="36667" y1="50667" x2="36667" y2="50667"/>
                        <a14:foregroundMark x1="43000" y1="51000" x2="43000" y2="51000"/>
                        <a14:foregroundMark x1="48333" y1="51000" x2="48333" y2="51000"/>
                        <a14:foregroundMark x1="51667" y1="51000" x2="51667" y2="51000"/>
                        <a14:foregroundMark x1="34667" y1="55000" x2="34667" y2="55000"/>
                        <a14:foregroundMark x1="41333" y1="55333" x2="41333" y2="55333"/>
                        <a14:foregroundMark x1="52000" y1="56000" x2="52000" y2="56000"/>
                        <a14:foregroundMark x1="53667" y1="55000" x2="53667" y2="55000"/>
                        <a14:foregroundMark x1="69000" y1="80333" x2="69000" y2="80333"/>
                        <a14:foregroundMark x1="74000" y1="80333" x2="74000" y2="80333"/>
                        <a14:foregroundMark x1="75333" y1="83000" x2="75333" y2="83000"/>
                        <a14:foregroundMark x1="64333" y1="77667" x2="64333" y2="77667"/>
                        <a14:foregroundMark x1="27667" y1="49333" x2="27667" y2="49333"/>
                        <a14:foregroundMark x1="63000" y1="14000" x2="63000" y2="14000"/>
                        <a14:foregroundMark x1="66333" y1="20000" x2="66333" y2="20000"/>
                        <a14:foregroundMark x1="67333" y1="27000" x2="67333" y2="27000"/>
                        <a14:foregroundMark x1="64667" y1="29333" x2="64667" y2="29333"/>
                        <a14:foregroundMark x1="58333" y1="28000" x2="58333" y2="28000"/>
                        <a14:foregroundMark x1="54333" y1="22667" x2="54333" y2="22667"/>
                        <a14:foregroundMark x1="53000" y1="19333" x2="53000" y2="19333"/>
                        <a14:foregroundMark x1="56333" y1="24000" x2="56333" y2="24000"/>
                        <a14:foregroundMark x1="68333" y1="22667" x2="68333" y2="22667"/>
                        <a14:foregroundMark x1="67000" y1="17000" x2="67000" y2="17000"/>
                        <a14:foregroundMark x1="63333" y1="11667" x2="63333" y2="11667"/>
                        <a14:foregroundMark x1="62000" y1="9667" x2="62000" y2="9667"/>
                        <a14:foregroundMark x1="66000" y1="14000" x2="66000" y2="14000"/>
                        <a14:foregroundMark x1="68667" y1="19333" x2="68667" y2="19333"/>
                        <a14:foregroundMark x1="61333" y1="7333" x2="61333" y2="7333"/>
                        <a14:foregroundMark x1="63000" y1="11667" x2="63000" y2="11667"/>
                        <a14:foregroundMark x1="64667" y1="11667" x2="64667" y2="11667"/>
                        <a14:foregroundMark x1="3333" y1="26333" x2="3333" y2="26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7571" y="1977080"/>
            <a:ext cx="2903840" cy="29038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8C50E76-4965-4189-9F9D-B794BE869296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Validation Studies for Physical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84AE3-315A-47D6-B218-72AF350C0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293" y="1859401"/>
            <a:ext cx="4947483" cy="345033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0CD020-1EAC-46F0-8110-60211BDFC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470" y="1670026"/>
            <a:ext cx="5176261" cy="378976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A20260-24D6-43D7-8AA9-AA50AE104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818" y="1531870"/>
            <a:ext cx="5433564" cy="394104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36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364479EF-9E4E-4BA1-BB3B-2CE0304A9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8" y="2388232"/>
            <a:ext cx="5994013" cy="3494807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F2C6A71-04B6-4D11-910A-735070E40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58" y="2574145"/>
            <a:ext cx="5378864" cy="34614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9D881CC-7C5A-4478-823E-8C79F9086AE7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Clinical Implications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0E9A4-6801-4778-92B2-887B0C3F8666}"/>
              </a:ext>
            </a:extLst>
          </p:cNvPr>
          <p:cNvSpPr txBox="1"/>
          <p:nvPr/>
        </p:nvSpPr>
        <p:spPr>
          <a:xfrm>
            <a:off x="3422945" y="1302161"/>
            <a:ext cx="5346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99"/>
                </a:solidFill>
              </a:rPr>
              <a:t>CU-Anschutz Shoutout</a:t>
            </a:r>
          </a:p>
          <a:p>
            <a:pPr algn="ctr"/>
            <a:r>
              <a:rPr lang="en-US" dirty="0"/>
              <a:t>Eleanor Cotton, MPH and Victoria Catenacci, MD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367594-CB8E-48EC-8495-B13191D8E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894"/>
          <a:stretch/>
        </p:blipFill>
        <p:spPr>
          <a:xfrm>
            <a:off x="9188436" y="1098144"/>
            <a:ext cx="1148797" cy="13193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73E5C8-19F7-4959-8EC8-4ECB3CE8A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767" y="1098144"/>
            <a:ext cx="1322542" cy="13225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230B05-3EDD-4089-9806-48CD6C82D4E2}"/>
              </a:ext>
            </a:extLst>
          </p:cNvPr>
          <p:cNvSpPr txBox="1"/>
          <p:nvPr/>
        </p:nvSpPr>
        <p:spPr>
          <a:xfrm>
            <a:off x="9396655" y="6372862"/>
            <a:ext cx="27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Creasy et al. </a:t>
            </a:r>
            <a:r>
              <a:rPr lang="en-US" i="1" dirty="0"/>
              <a:t>Int J Obes </a:t>
            </a:r>
            <a:r>
              <a:rPr lang="en-US" dirty="0"/>
              <a:t>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F6F15-6F1E-45B2-922C-B62EC690A9A0}"/>
              </a:ext>
            </a:extLst>
          </p:cNvPr>
          <p:cNvSpPr/>
          <p:nvPr/>
        </p:nvSpPr>
        <p:spPr>
          <a:xfrm>
            <a:off x="6515100" y="2544865"/>
            <a:ext cx="5600700" cy="33926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46FF0-F567-4087-A4F7-CDBED18988C0}"/>
              </a:ext>
            </a:extLst>
          </p:cNvPr>
          <p:cNvSpPr/>
          <p:nvPr/>
        </p:nvSpPr>
        <p:spPr>
          <a:xfrm>
            <a:off x="208317" y="2388232"/>
            <a:ext cx="5926374" cy="35200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060AA14E-EC47-491D-A50D-B93BFDC15B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94" y="1973101"/>
            <a:ext cx="4741473" cy="39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12489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Continuing to improve estimates of EE – translating to different populations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Timing and Consistency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Congruence between devices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Integrating All Behaviors</a:t>
            </a:r>
          </a:p>
          <a:p>
            <a:pPr marL="0" indent="0" algn="ctr">
              <a:buNone/>
            </a:pPr>
            <a:endParaRPr lang="en-US" dirty="0"/>
          </a:p>
          <a:p>
            <a:pPr lvl="2">
              <a:buFontTx/>
              <a:buChar char="-"/>
            </a:pPr>
            <a:endParaRPr lang="en-US" dirty="0"/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DECB0-E813-467B-8B90-48F2416ACD8B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4743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121526" y="4480156"/>
            <a:ext cx="7948941" cy="1953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u="sng" dirty="0"/>
              <a:t>Mentors, Collaborators, and Team Members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Shelby Panter, MS		Jen Blankenship, PhD		Rebecca Rosenberg, 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Danielle Ostendorf, PhD	Zhaoxing Pan, PhD		Jaron Arbet, PhD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Laura Grau, MPH		Liza Wayland, MA		Kristen Bing, RD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Daniel Bessesen, MD		Paul Hibbing, PhD		Eleanor Cotton, 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Kate Lyden, PhD		Ed Melanson, PhD		Victoria Catenacci, MD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2D2AD-1088-4687-A4D4-CBAF4E573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34" y="1174462"/>
            <a:ext cx="5663126" cy="32279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D61C33D-B6B9-4CB8-A7D0-F976F6A9A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15806"/>
            <a:ext cx="11772900" cy="799051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700C3-18E5-4B8A-B62F-0A491B5F1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23" y="2624398"/>
            <a:ext cx="1656195" cy="1258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E64CB6-F82C-4915-90EB-69CE7E36F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31" y="1635310"/>
            <a:ext cx="2619377" cy="69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42370-FE13-4CE7-A560-8A3A36D4C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9" b="89458" l="2041" r="99490">
                        <a14:foregroundMark x1="69643" y1="53012" x2="69643" y2="53012"/>
                        <a14:foregroundMark x1="92474" y1="54518" x2="92474" y2="54518"/>
                        <a14:foregroundMark x1="96173" y1="64759" x2="96173" y2="64759"/>
                        <a14:foregroundMark x1="99490" y1="31627" x2="99490" y2="31627"/>
                        <a14:foregroundMark x1="72959" y1="32229" x2="72959" y2="32229"/>
                        <a14:foregroundMark x1="73214" y1="30422" x2="73214" y2="30422"/>
                        <a14:foregroundMark x1="73597" y1="29217" x2="73597" y2="29217"/>
                        <a14:foregroundMark x1="20281" y1="74699" x2="20281" y2="74699"/>
                        <a14:foregroundMark x1="13010" y1="62349" x2="13010" y2="62349"/>
                        <a14:foregroundMark x1="5867" y1="62349" x2="16199" y2="69578"/>
                        <a14:foregroundMark x1="16199" y1="69578" x2="19898" y2="87651"/>
                        <a14:foregroundMark x1="19898" y1="87651" x2="27934" y2="87048"/>
                        <a14:foregroundMark x1="27934" y1="87048" x2="32398" y2="53916"/>
                        <a14:foregroundMark x1="32398" y1="53916" x2="28571" y2="38855"/>
                        <a14:foregroundMark x1="28571" y1="38855" x2="21173" y2="21988"/>
                        <a14:foregroundMark x1="21173" y1="21988" x2="10204" y2="18976"/>
                        <a14:foregroundMark x1="10204" y1="18976" x2="5485" y2="43072"/>
                        <a14:foregroundMark x1="5485" y1="43072" x2="5867" y2="63253"/>
                        <a14:foregroundMark x1="2041" y1="39157" x2="2041" y2="39157"/>
                        <a14:foregroundMark x1="2168" y1="18976" x2="2168" y2="18976"/>
                        <a14:foregroundMark x1="5357" y1="10542" x2="5357" y2="10542"/>
                        <a14:foregroundMark x1="8546" y1="9639" x2="8546" y2="9639"/>
                        <a14:foregroundMark x1="15434" y1="10542" x2="19005" y2="10241"/>
                        <a14:foregroundMark x1="22449" y1="10542" x2="26913" y2="26506"/>
                        <a14:foregroundMark x1="26913" y1="26506" x2="27041" y2="33133"/>
                        <a14:foregroundMark x1="28954" y1="31627" x2="36990" y2="31627"/>
                        <a14:foregroundMark x1="36990" y1="31627" x2="37755" y2="32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8672" y="3433997"/>
            <a:ext cx="2186477" cy="925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993DF-208F-41BE-AE3D-66B4D1F131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754" y="2540419"/>
            <a:ext cx="2767533" cy="496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F83D5-9456-4570-A0F6-1713D413EF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72" y="1146216"/>
            <a:ext cx="2169698" cy="10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0" b="100000" l="1860" r="99535">
                        <a14:foregroundMark x1="32442" y1="47656" x2="32442" y2="47656"/>
                        <a14:foregroundMark x1="42209" y1="37500" x2="42209" y2="37500"/>
                        <a14:foregroundMark x1="35581" y1="29883" x2="35581" y2="29883"/>
                        <a14:foregroundMark x1="42907" y1="16992" x2="42907" y2="16992"/>
                        <a14:foregroundMark x1="50465" y1="8789" x2="50465" y2="8789"/>
                        <a14:foregroundMark x1="20465" y1="72656" x2="20465" y2="72656"/>
                        <a14:foregroundMark x1="11279" y1="72266" x2="11279" y2="72266"/>
                        <a14:backgroundMark x1="28140" y1="79102" x2="28140" y2="79102"/>
                        <a14:backgroundMark x1="10814" y1="75195" x2="10814" y2="75195"/>
                        <a14:backgroundMark x1="78256" y1="48242" x2="78256" y2="48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7525" y="2082800"/>
            <a:ext cx="6276950" cy="37369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AC63A9-A23A-4ED2-9034-95FDC6A65A89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10291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690688"/>
            <a:ext cx="11772900" cy="4124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Wearables use movement (accelerometry), light sensors, skin temperature, and heart rate to estimate parameters of sleep</a:t>
            </a:r>
          </a:p>
          <a:p>
            <a:pPr lvl="2">
              <a:buFontTx/>
              <a:buChar char="-"/>
            </a:pPr>
            <a:r>
              <a:rPr lang="en-US" b="1" dirty="0"/>
              <a:t>Sleep Duration </a:t>
            </a:r>
            <a:r>
              <a:rPr lang="en-US" dirty="0"/>
              <a:t>(h/day)</a:t>
            </a:r>
          </a:p>
          <a:p>
            <a:pPr lvl="2">
              <a:buFontTx/>
              <a:buChar char="-"/>
            </a:pPr>
            <a:r>
              <a:rPr lang="en-US" b="1" dirty="0"/>
              <a:t>Sleep Timing </a:t>
            </a:r>
            <a:r>
              <a:rPr lang="en-US" dirty="0"/>
              <a:t>(Bedtime, Waketime, Mid-point of Sleep)</a:t>
            </a:r>
          </a:p>
          <a:p>
            <a:pPr lvl="2">
              <a:buFontTx/>
              <a:buChar char="-"/>
            </a:pPr>
            <a:r>
              <a:rPr lang="en-US" b="1" dirty="0"/>
              <a:t>Sleep Consistency/Regularity </a:t>
            </a:r>
            <a:r>
              <a:rPr lang="en-US" dirty="0"/>
              <a:t>(Social Jetlag, SD of Bedtime/Waketime, Sleep Regularity Index)</a:t>
            </a:r>
          </a:p>
          <a:p>
            <a:pPr lvl="2">
              <a:buFontTx/>
              <a:buChar char="-"/>
            </a:pPr>
            <a:r>
              <a:rPr lang="en-US" b="1" dirty="0"/>
              <a:t>Measures of Sleep Quality </a:t>
            </a:r>
            <a:r>
              <a:rPr lang="en-US" dirty="0"/>
              <a:t>(Sleep Onset Latency, Wake After Sleep Onset, Number of Awakenings, Sleep Efficiency)</a:t>
            </a:r>
          </a:p>
          <a:p>
            <a:pPr lvl="2">
              <a:buFontTx/>
              <a:buChar char="-"/>
            </a:pPr>
            <a:endParaRPr lang="en-US" dirty="0"/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5B0FD6-1542-4A13-8442-F5E69E86B921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Measures of Sleep</a:t>
            </a:r>
          </a:p>
        </p:txBody>
      </p:sp>
    </p:spTree>
    <p:extLst>
      <p:ext uri="{BB962C8B-B14F-4D97-AF65-F5344CB8AC3E}">
        <p14:creationId xmlns:p14="http://schemas.microsoft.com/office/powerpoint/2010/main" val="4329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1FBCC1-B15D-4DA1-83A6-86E903C36437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Accuracy of Sleep Duration Measurements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FD0E4B-490B-4EF1-AA44-700142F04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00" b="92400" l="10000" r="90000">
                        <a14:foregroundMark x1="46333" y1="7200" x2="46333" y2="7200"/>
                        <a14:foregroundMark x1="49667" y1="92400" x2="49667" y2="92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7857" y="1096833"/>
            <a:ext cx="1490609" cy="1242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A58970-BA2A-4847-A229-3CE9AC114FCD}"/>
              </a:ext>
            </a:extLst>
          </p:cNvPr>
          <p:cNvSpPr txBox="1"/>
          <p:nvPr/>
        </p:nvSpPr>
        <p:spPr>
          <a:xfrm>
            <a:off x="9264073" y="6373935"/>
            <a:ext cx="33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Chinoy et al. </a:t>
            </a:r>
            <a:r>
              <a:rPr lang="en-US" i="1" dirty="0"/>
              <a:t>SLEEP</a:t>
            </a:r>
            <a:r>
              <a:rPr lang="en-US" dirty="0"/>
              <a:t> 2021.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6EF35F-3A23-44B3-8ECC-9A9CBE274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04" y="2727367"/>
            <a:ext cx="3304917" cy="30245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AB8116-B4B9-4899-AC9E-47BBBA804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526" y="2727367"/>
            <a:ext cx="3330947" cy="30245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282D7F-7C53-46C1-95CA-FE130FC1C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6378" y="2726993"/>
            <a:ext cx="3353104" cy="30245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60E4F2-D129-4AB7-93A4-1EE8760B6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0384" y="943133"/>
            <a:ext cx="1631229" cy="1389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4251DF-28A4-4418-B6C9-611DECC205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8693" y1="26797" x2="48693" y2="26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4143" y="834002"/>
            <a:ext cx="1631229" cy="16312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3CC687-DC47-4264-AF93-340A5AF36C22}"/>
              </a:ext>
            </a:extLst>
          </p:cNvPr>
          <p:cNvSpPr txBox="1"/>
          <p:nvPr/>
        </p:nvSpPr>
        <p:spPr>
          <a:xfrm>
            <a:off x="1176628" y="2310859"/>
            <a:ext cx="177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Bias: 23.9 min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D0C85D-F503-4CF9-AEF1-6CB1C5E96808}"/>
              </a:ext>
            </a:extLst>
          </p:cNvPr>
          <p:cNvSpPr txBox="1"/>
          <p:nvPr/>
        </p:nvSpPr>
        <p:spPr>
          <a:xfrm>
            <a:off x="5280384" y="2280565"/>
            <a:ext cx="177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Bias: 2.6 min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648146-E519-460B-A4FF-7D67E3D6645F}"/>
              </a:ext>
            </a:extLst>
          </p:cNvPr>
          <p:cNvSpPr txBox="1"/>
          <p:nvPr/>
        </p:nvSpPr>
        <p:spPr>
          <a:xfrm>
            <a:off x="9384140" y="2280565"/>
            <a:ext cx="177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Bias: 43.7 min</a:t>
            </a:r>
          </a:p>
        </p:txBody>
      </p:sp>
    </p:spTree>
    <p:extLst>
      <p:ext uri="{BB962C8B-B14F-4D97-AF65-F5344CB8AC3E}">
        <p14:creationId xmlns:p14="http://schemas.microsoft.com/office/powerpoint/2010/main" val="39998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00" y="3964634"/>
            <a:ext cx="12553950" cy="210026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900" dirty="0"/>
          </a:p>
          <a:p>
            <a:pPr marL="914400" lvl="2" indent="0" algn="ctr">
              <a:buNone/>
            </a:pPr>
            <a:r>
              <a:rPr lang="en-US" sz="1700" b="1" dirty="0"/>
              <a:t>↑</a:t>
            </a:r>
            <a:r>
              <a:rPr lang="en-US" sz="1700" dirty="0"/>
              <a:t> Sleep Efficiency and </a:t>
            </a:r>
            <a:r>
              <a:rPr lang="en-US" sz="1700" b="1" dirty="0"/>
              <a:t>↓ </a:t>
            </a:r>
            <a:r>
              <a:rPr lang="en-US" sz="1700" dirty="0"/>
              <a:t>SOL = </a:t>
            </a:r>
            <a:r>
              <a:rPr lang="en-US" sz="1700" b="1" dirty="0"/>
              <a:t>↑</a:t>
            </a:r>
            <a:r>
              <a:rPr lang="en-US" sz="1700" dirty="0"/>
              <a:t> Weight Loss</a:t>
            </a:r>
          </a:p>
          <a:p>
            <a:pPr marL="914400" lvl="2" indent="0" algn="ctr">
              <a:buNone/>
            </a:pPr>
            <a:endParaRPr lang="en-US" sz="1700" dirty="0"/>
          </a:p>
          <a:p>
            <a:pPr marL="914400" lvl="2" indent="0" algn="ctr">
              <a:buNone/>
            </a:pPr>
            <a:r>
              <a:rPr lang="en-US" sz="1700" b="1" dirty="0"/>
              <a:t>↑</a:t>
            </a:r>
            <a:r>
              <a:rPr lang="en-US" sz="1700" dirty="0"/>
              <a:t> Sleep duration,</a:t>
            </a:r>
            <a:r>
              <a:rPr lang="en-US" sz="1700" b="1" dirty="0"/>
              <a:t> ↑ </a:t>
            </a:r>
            <a:r>
              <a:rPr lang="en-US" sz="1700" dirty="0"/>
              <a:t>SOL, </a:t>
            </a:r>
            <a:r>
              <a:rPr lang="en-US" sz="1700" b="1" dirty="0"/>
              <a:t>↑</a:t>
            </a:r>
            <a:r>
              <a:rPr lang="en-US" sz="1700" dirty="0"/>
              <a:t> WASO, Later Waketimes = </a:t>
            </a:r>
            <a:r>
              <a:rPr lang="en-US" sz="1700" b="1" dirty="0"/>
              <a:t>↓</a:t>
            </a:r>
            <a:r>
              <a:rPr lang="en-US" sz="1700" dirty="0"/>
              <a:t> Odds of meeting recommended amounts of MVPA</a:t>
            </a:r>
          </a:p>
          <a:p>
            <a:pPr marL="914400" lvl="2" indent="0" algn="ctr">
              <a:buNone/>
            </a:pPr>
            <a:endParaRPr lang="en-US" sz="1700" dirty="0"/>
          </a:p>
          <a:p>
            <a:pPr marL="914400" lvl="2" indent="0" algn="ctr">
              <a:buNone/>
            </a:pPr>
            <a:r>
              <a:rPr lang="en-US" sz="1700" dirty="0"/>
              <a:t>No association between indices of sleep and odds of meeting dietary recommendations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47582D-02B5-4994-8C9F-EADFF771A0B1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Clinical Implications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40573C-61E0-47E3-A852-5CF57276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021" y="2292768"/>
            <a:ext cx="1543490" cy="154349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7CCD53-A4D3-4494-8D10-0C9A930B7453}"/>
              </a:ext>
            </a:extLst>
          </p:cNvPr>
          <p:cNvSpPr txBox="1"/>
          <p:nvPr/>
        </p:nvSpPr>
        <p:spPr>
          <a:xfrm>
            <a:off x="3385298" y="1310235"/>
            <a:ext cx="5346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CU-Anschutz Shoutout</a:t>
            </a:r>
          </a:p>
          <a:p>
            <a:pPr algn="ctr"/>
            <a:r>
              <a:rPr lang="en-US" dirty="0">
                <a:solidFill>
                  <a:srgbClr val="FFFF99"/>
                </a:solidFill>
              </a:rPr>
              <a:t>Laura Grau, MPH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65AB5-7C16-4834-A091-8B09C109D4A5}"/>
              </a:ext>
            </a:extLst>
          </p:cNvPr>
          <p:cNvSpPr txBox="1"/>
          <p:nvPr/>
        </p:nvSpPr>
        <p:spPr>
          <a:xfrm>
            <a:off x="3327687" y="3876126"/>
            <a:ext cx="546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Grau et al. </a:t>
            </a:r>
            <a:r>
              <a:rPr lang="en-US" i="1" dirty="0"/>
              <a:t>Sleep Science </a:t>
            </a:r>
            <a:r>
              <a:rPr lang="en-US" dirty="0"/>
              <a:t>In Press.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CD1E9A-8D8A-4BF4-B100-A174CC69A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9778" r="93333">
                        <a14:foregroundMark x1="93333" y1="46667" x2="93333" y2="46667"/>
                        <a14:foregroundMark x1="90667" y1="64444" x2="90667" y2="64444"/>
                        <a14:foregroundMark x1="88000" y1="68000" x2="88000" y2="68000"/>
                        <a14:foregroundMark x1="90667" y1="66222" x2="90667" y2="66222"/>
                        <a14:backgroundMark x1="27111" y1="78222" x2="27111" y2="78222"/>
                        <a14:backgroundMark x1="25778" y1="66222" x2="25778" y2="66222"/>
                        <a14:backgroundMark x1="50667" y1="81778" x2="50667" y2="81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679567"/>
            <a:ext cx="2266065" cy="22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196" y="1341413"/>
            <a:ext cx="9864236" cy="3509962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Continue improving measurements of sleep quality (SOL, WASO, awakenings, sleep staging) and improve detection of motionless wake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Need for multiple inputs/sensors to help improve these measures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New populations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More use in clinical research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9759DE7-382D-4431-92FA-7AF0FE50658B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8055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992205-E891-445A-B595-F5B931A7A760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SEDENTARY BEHAVIOR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657883-AC1C-4BFA-A15A-4D1B9BBCB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1" b="97969" l="10000" r="90000">
                        <a14:foregroundMark x1="29778" y1="10703" x2="29778" y2="10703"/>
                        <a14:foregroundMark x1="21667" y1="54766" x2="21667" y2="54766"/>
                        <a14:foregroundMark x1="86667" y1="77813" x2="86667" y2="77813"/>
                        <a14:foregroundMark x1="36778" y1="2891" x2="36778" y2="2891"/>
                        <a14:foregroundMark x1="85778" y1="93906" x2="85778" y2="93906"/>
                        <a14:foregroundMark x1="85222" y1="97969" x2="85222" y2="97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764" y="2125163"/>
            <a:ext cx="2218182" cy="3154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AD5CD-0CF3-4148-B8D6-C4017BC84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250" l="3200" r="97000">
                        <a14:foregroundMark x1="80800" y1="17500" x2="80800" y2="17500"/>
                        <a14:foregroundMark x1="93400" y1="47813" x2="93400" y2="47813"/>
                        <a14:foregroundMark x1="97000" y1="44688" x2="97000" y2="44688"/>
                        <a14:foregroundMark x1="6400" y1="69688" x2="6400" y2="69688"/>
                        <a14:foregroundMark x1="3200" y1="89688" x2="3200" y2="89688"/>
                        <a14:foregroundMark x1="88000" y1="91250" x2="88000" y2="9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6519" y="2855607"/>
            <a:ext cx="3857286" cy="24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4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Wearables use posture and/or movement estimate sedentary behavior: </a:t>
            </a:r>
          </a:p>
          <a:p>
            <a:pPr lvl="2">
              <a:buFontTx/>
              <a:buChar char="-"/>
            </a:pPr>
            <a:r>
              <a:rPr lang="en-US" b="1" dirty="0"/>
              <a:t>Sedentary Time </a:t>
            </a:r>
            <a:r>
              <a:rPr lang="en-US" dirty="0"/>
              <a:t>(Total duration, duration in bouts of &gt;30, &gt;60, &gt;120 minutes)</a:t>
            </a:r>
          </a:p>
          <a:p>
            <a:pPr lvl="2">
              <a:buFontTx/>
              <a:buChar char="-"/>
            </a:pPr>
            <a:r>
              <a:rPr lang="en-US" b="1" dirty="0"/>
              <a:t>Sedentary Events </a:t>
            </a:r>
            <a:r>
              <a:rPr lang="en-US" dirty="0"/>
              <a:t>(Number of sedentary events across the day)</a:t>
            </a:r>
          </a:p>
          <a:p>
            <a:pPr lvl="2">
              <a:buFontTx/>
              <a:buChar char="-"/>
            </a:pPr>
            <a:r>
              <a:rPr lang="en-US" b="1" dirty="0"/>
              <a:t>Breaks</a:t>
            </a:r>
            <a:r>
              <a:rPr lang="en-US" dirty="0"/>
              <a:t> (Number of times a sedentary event is broken per hour)</a:t>
            </a:r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6490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992205-E891-445A-B595-F5B931A7A760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Measures of Sedentary Behavior</a:t>
            </a:r>
          </a:p>
        </p:txBody>
      </p:sp>
    </p:spTree>
    <p:extLst>
      <p:ext uri="{BB962C8B-B14F-4D97-AF65-F5344CB8AC3E}">
        <p14:creationId xmlns:p14="http://schemas.microsoft.com/office/powerpoint/2010/main" val="21356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94A8BCD-F6E3-4B2F-92D2-49861210D05C}"/>
              </a:ext>
            </a:extLst>
          </p:cNvPr>
          <p:cNvSpPr txBox="1"/>
          <p:nvPr/>
        </p:nvSpPr>
        <p:spPr>
          <a:xfrm>
            <a:off x="209550" y="1073175"/>
            <a:ext cx="10683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Typically believed that the activPAL device = better measurement of sedentary behavior due to placement on thigh.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Sedentary behavior can be measured using the Actigraph (hip worn or wrist worn) and other devices using count thresholds and other inputs.</a:t>
            </a:r>
          </a:p>
        </p:txBody>
      </p:sp>
      <p:pic>
        <p:nvPicPr>
          <p:cNvPr id="4" name="Picture 2" descr="CU Anschutz logo - singl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446"/>
            <a:ext cx="5332021" cy="8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8155" y="6067082"/>
            <a:ext cx="12192000" cy="116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D6DE3-C550-4F1C-9BAD-FB7663A85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3333" l="36000" r="100000">
                        <a14:foregroundMark x1="48667" y1="11333" x2="48667" y2="11333"/>
                        <a14:foregroundMark x1="58667" y1="9667" x2="58667" y2="9667"/>
                        <a14:foregroundMark x1="77667" y1="8000" x2="77667" y2="8000"/>
                        <a14:foregroundMark x1="82667" y1="14333" x2="82667" y2="14333"/>
                        <a14:foregroundMark x1="88667" y1="26333" x2="88667" y2="26333"/>
                        <a14:foregroundMark x1="89667" y1="50000" x2="89667" y2="50000"/>
                        <a14:foregroundMark x1="87667" y1="73333" x2="87667" y2="81000"/>
                        <a14:foregroundMark x1="80333" y1="89333" x2="49333" y2="89000"/>
                        <a14:foregroundMark x1="46667" y1="85667" x2="41333" y2="68333"/>
                        <a14:foregroundMark x1="43000" y1="66000" x2="44000" y2="16667"/>
                        <a14:foregroundMark x1="52667" y1="11667" x2="67667" y2="5667"/>
                        <a14:foregroundMark x1="69667" y1="6667" x2="87000" y2="19333"/>
                        <a14:foregroundMark x1="89667" y1="34000" x2="91000" y2="32667"/>
                        <a14:foregroundMark x1="88333" y1="39333" x2="90000" y2="39000"/>
                        <a14:backgroundMark x1="41333" y1="86000" x2="41333" y2="8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2572" y="914857"/>
            <a:ext cx="1298886" cy="129888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799873-70F1-4CE5-87C7-B12B3B950A73}"/>
              </a:ext>
            </a:extLst>
          </p:cNvPr>
          <p:cNvSpPr txBox="1">
            <a:spLocks/>
          </p:cNvSpPr>
          <p:nvPr/>
        </p:nvSpPr>
        <p:spPr>
          <a:xfrm>
            <a:off x="209550" y="115806"/>
            <a:ext cx="11772900" cy="79905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Validation Studies of Sedentary Behavior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742C1-58F7-467D-A5FA-3C707D9D624B}"/>
              </a:ext>
            </a:extLst>
          </p:cNvPr>
          <p:cNvSpPr txBox="1"/>
          <p:nvPr/>
        </p:nvSpPr>
        <p:spPr>
          <a:xfrm>
            <a:off x="9411258" y="6337650"/>
            <a:ext cx="267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Lyden et al. </a:t>
            </a:r>
            <a:r>
              <a:rPr lang="en-US" i="1" dirty="0"/>
              <a:t>MSSE</a:t>
            </a:r>
            <a:r>
              <a:rPr lang="en-US" dirty="0"/>
              <a:t>, 2017.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5BA45F-E261-47CE-8DBD-9A17220B1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7200" l="10000" r="90000">
                        <a14:foregroundMark x1="33571" y1="7400" x2="33571" y2="7400"/>
                        <a14:foregroundMark x1="47286" y1="3000" x2="47286" y2="3000"/>
                        <a14:foregroundMark x1="84429" y1="41400" x2="84429" y2="41400"/>
                        <a14:foregroundMark x1="69143" y1="92400" x2="69143" y2="92400"/>
                        <a14:foregroundMark x1="34429" y1="97200" x2="34429" y2="97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9608" y="4982898"/>
            <a:ext cx="1185862" cy="847044"/>
          </a:xfrm>
          <a:prstGeom prst="rect">
            <a:avLst/>
          </a:prstGeom>
        </p:spPr>
      </p:pic>
      <p:pic>
        <p:nvPicPr>
          <p:cNvPr id="19" name="Picture 1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F633AC3-1E30-4B57-B641-9692946592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50" y="1816145"/>
            <a:ext cx="4413614" cy="32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19614</TotalTime>
  <Words>709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Using Wearables in  Clinical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 Loss Maintenance: Why our current messaging isn’t helping?</dc:title>
  <dc:creator>Creasy, Seth</dc:creator>
  <cp:lastModifiedBy>Koons, Melissa</cp:lastModifiedBy>
  <cp:revision>161</cp:revision>
  <dcterms:created xsi:type="dcterms:W3CDTF">2020-04-07T15:23:12Z</dcterms:created>
  <dcterms:modified xsi:type="dcterms:W3CDTF">2022-04-12T22:21:05Z</dcterms:modified>
</cp:coreProperties>
</file>